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1" r:id="rId1"/>
  </p:sldMasterIdLst>
  <p:notesMasterIdLst>
    <p:notesMasterId r:id="rId92"/>
  </p:notesMasterIdLst>
  <p:sldIdLst>
    <p:sldId id="395" r:id="rId2"/>
    <p:sldId id="396" r:id="rId3"/>
    <p:sldId id="397" r:id="rId4"/>
    <p:sldId id="398" r:id="rId5"/>
    <p:sldId id="399" r:id="rId6"/>
    <p:sldId id="401" r:id="rId7"/>
    <p:sldId id="402" r:id="rId8"/>
    <p:sldId id="403" r:id="rId9"/>
    <p:sldId id="404" r:id="rId10"/>
    <p:sldId id="394" r:id="rId11"/>
    <p:sldId id="376" r:id="rId12"/>
    <p:sldId id="377" r:id="rId13"/>
    <p:sldId id="406" r:id="rId14"/>
    <p:sldId id="257" r:id="rId15"/>
    <p:sldId id="259" r:id="rId16"/>
    <p:sldId id="302" r:id="rId17"/>
    <p:sldId id="263" r:id="rId18"/>
    <p:sldId id="378" r:id="rId19"/>
    <p:sldId id="379" r:id="rId20"/>
    <p:sldId id="380" r:id="rId21"/>
    <p:sldId id="381" r:id="rId22"/>
    <p:sldId id="260" r:id="rId23"/>
    <p:sldId id="261" r:id="rId24"/>
    <p:sldId id="309" r:id="rId25"/>
    <p:sldId id="264" r:id="rId26"/>
    <p:sldId id="301" r:id="rId27"/>
    <p:sldId id="287" r:id="rId28"/>
    <p:sldId id="407" r:id="rId29"/>
    <p:sldId id="408" r:id="rId30"/>
    <p:sldId id="413" r:id="rId31"/>
    <p:sldId id="409" r:id="rId32"/>
    <p:sldId id="410" r:id="rId33"/>
    <p:sldId id="411" r:id="rId34"/>
    <p:sldId id="382" r:id="rId35"/>
    <p:sldId id="383" r:id="rId36"/>
    <p:sldId id="384" r:id="rId37"/>
    <p:sldId id="385" r:id="rId38"/>
    <p:sldId id="386" r:id="rId39"/>
    <p:sldId id="387" r:id="rId40"/>
    <p:sldId id="405" r:id="rId41"/>
    <p:sldId id="388" r:id="rId42"/>
    <p:sldId id="265" r:id="rId43"/>
    <p:sldId id="313" r:id="rId44"/>
    <p:sldId id="295" r:id="rId45"/>
    <p:sldId id="297" r:id="rId46"/>
    <p:sldId id="296" r:id="rId47"/>
    <p:sldId id="340" r:id="rId48"/>
    <p:sldId id="341" r:id="rId49"/>
    <p:sldId id="342" r:id="rId50"/>
    <p:sldId id="343" r:id="rId51"/>
    <p:sldId id="344" r:id="rId52"/>
    <p:sldId id="345" r:id="rId53"/>
    <p:sldId id="346" r:id="rId54"/>
    <p:sldId id="347" r:id="rId55"/>
    <p:sldId id="348" r:id="rId56"/>
    <p:sldId id="349" r:id="rId57"/>
    <p:sldId id="350" r:id="rId58"/>
    <p:sldId id="351" r:id="rId59"/>
    <p:sldId id="352" r:id="rId60"/>
    <p:sldId id="353" r:id="rId61"/>
    <p:sldId id="354" r:id="rId62"/>
    <p:sldId id="360" r:id="rId63"/>
    <p:sldId id="361" r:id="rId64"/>
    <p:sldId id="362" r:id="rId65"/>
    <p:sldId id="363" r:id="rId66"/>
    <p:sldId id="364" r:id="rId67"/>
    <p:sldId id="365" r:id="rId68"/>
    <p:sldId id="366" r:id="rId69"/>
    <p:sldId id="367" r:id="rId70"/>
    <p:sldId id="368" r:id="rId71"/>
    <p:sldId id="369" r:id="rId72"/>
    <p:sldId id="370" r:id="rId73"/>
    <p:sldId id="371" r:id="rId74"/>
    <p:sldId id="372" r:id="rId75"/>
    <p:sldId id="373" r:id="rId76"/>
    <p:sldId id="374" r:id="rId77"/>
    <p:sldId id="375" r:id="rId78"/>
    <p:sldId id="315" r:id="rId79"/>
    <p:sldId id="316" r:id="rId80"/>
    <p:sldId id="317" r:id="rId81"/>
    <p:sldId id="318" r:id="rId82"/>
    <p:sldId id="319" r:id="rId83"/>
    <p:sldId id="320" r:id="rId84"/>
    <p:sldId id="321" r:id="rId85"/>
    <p:sldId id="322" r:id="rId86"/>
    <p:sldId id="323" r:id="rId87"/>
    <p:sldId id="324" r:id="rId88"/>
    <p:sldId id="325" r:id="rId89"/>
    <p:sldId id="326" r:id="rId90"/>
    <p:sldId id="283" r:id="rId9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123" d="100"/>
          <a:sy n="123" d="100"/>
        </p:scale>
        <p:origin x="-11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1B8E60-7B8C-476D-96FB-7035EEFE2032}" type="doc">
      <dgm:prSet loTypeId="urn:microsoft.com/office/officeart/2005/8/layout/vProcess5" loCatId="process" qsTypeId="urn:microsoft.com/office/officeart/2005/8/quickstyle/3d7" qsCatId="3D" csTypeId="urn:microsoft.com/office/officeart/2005/8/colors/colorful2" csCatId="colorful" phldr="1"/>
      <dgm:spPr/>
      <dgm:t>
        <a:bodyPr/>
        <a:lstStyle/>
        <a:p>
          <a:endParaRPr lang="en-US"/>
        </a:p>
      </dgm:t>
    </dgm:pt>
    <dgm:pt modelId="{921B0D4B-7297-48FA-80FE-4E33ECE9A7A5}">
      <dgm:prSet phldrT="[Text]" custT="1"/>
      <dgm:spPr/>
      <dgm:t>
        <a:bodyPr/>
        <a:lstStyle/>
        <a:p>
          <a:pPr marL="231775" indent="0" algn="r"/>
          <a:r>
            <a:rPr lang="en-US" sz="2800" b="1" dirty="0" smtClean="0">
              <a:latin typeface="+mj-lt"/>
              <a:cs typeface="Times New Roman" pitchFamily="18" charset="0"/>
            </a:rPr>
            <a:t>Helping someone achieve goals</a:t>
          </a:r>
          <a:endParaRPr lang="en-US" sz="2800" b="1" i="1" dirty="0">
            <a:latin typeface="+mj-lt"/>
          </a:endParaRPr>
        </a:p>
      </dgm:t>
    </dgm:pt>
    <dgm:pt modelId="{D73C9B57-C8E4-488F-832A-029348BA2283}" type="parTrans" cxnId="{9C2B94CB-3570-49A3-B684-7BC1FC3E7601}">
      <dgm:prSet/>
      <dgm:spPr/>
      <dgm:t>
        <a:bodyPr/>
        <a:lstStyle/>
        <a:p>
          <a:pPr algn="r"/>
          <a:endParaRPr lang="en-US" sz="2400">
            <a:latin typeface="+mj-lt"/>
          </a:endParaRPr>
        </a:p>
      </dgm:t>
    </dgm:pt>
    <dgm:pt modelId="{5943A73E-DE55-42E4-9AF0-B942AA2CB717}" type="sibTrans" cxnId="{9C2B94CB-3570-49A3-B684-7BC1FC3E7601}">
      <dgm:prSet custT="1"/>
      <dgm:spPr/>
      <dgm:t>
        <a:bodyPr/>
        <a:lstStyle/>
        <a:p>
          <a:pPr algn="r"/>
          <a:endParaRPr lang="en-US" sz="2400">
            <a:latin typeface="+mj-lt"/>
          </a:endParaRPr>
        </a:p>
      </dgm:t>
    </dgm:pt>
    <dgm:pt modelId="{D00977AD-889E-47B5-987C-D07C08ECF71C}">
      <dgm:prSet phldrT="[Text]" custT="1"/>
      <dgm:spPr/>
      <dgm:t>
        <a:bodyPr/>
        <a:lstStyle/>
        <a:p>
          <a:pPr marL="231775" indent="0" algn="r"/>
          <a:r>
            <a:rPr lang="en-US" sz="2800" b="1" i="0" dirty="0" smtClean="0">
              <a:latin typeface="+mj-lt"/>
            </a:rPr>
            <a:t>Helping find solutions</a:t>
          </a:r>
          <a:endParaRPr lang="en-US" sz="2800" b="1" i="0" u="sng" dirty="0">
            <a:latin typeface="+mj-lt"/>
          </a:endParaRPr>
        </a:p>
      </dgm:t>
    </dgm:pt>
    <dgm:pt modelId="{E78CBE4B-36C3-48B6-B889-5777095B4B1B}" type="parTrans" cxnId="{9DDC8C64-CF4A-4BF8-A136-3416074B955C}">
      <dgm:prSet/>
      <dgm:spPr/>
      <dgm:t>
        <a:bodyPr/>
        <a:lstStyle/>
        <a:p>
          <a:pPr algn="r"/>
          <a:endParaRPr lang="en-US" sz="2400">
            <a:latin typeface="+mj-lt"/>
          </a:endParaRPr>
        </a:p>
      </dgm:t>
    </dgm:pt>
    <dgm:pt modelId="{A7C789FA-37E2-4EF6-B6C3-D8CCB3FB2C57}" type="sibTrans" cxnId="{9DDC8C64-CF4A-4BF8-A136-3416074B955C}">
      <dgm:prSet custT="1"/>
      <dgm:spPr/>
      <dgm:t>
        <a:bodyPr/>
        <a:lstStyle/>
        <a:p>
          <a:pPr algn="r"/>
          <a:endParaRPr lang="en-US" sz="2400">
            <a:latin typeface="+mj-lt"/>
          </a:endParaRPr>
        </a:p>
      </dgm:t>
    </dgm:pt>
    <dgm:pt modelId="{A6E3EF04-E77A-4612-AB7C-7CDB4F4C0516}">
      <dgm:prSet phldrT="[Text]" custT="1"/>
      <dgm:spPr/>
      <dgm:t>
        <a:bodyPr/>
        <a:lstStyle/>
        <a:p>
          <a:pPr marL="231775" indent="0" algn="r"/>
          <a:r>
            <a:rPr lang="en-US" sz="2800" b="1" dirty="0" smtClean="0">
              <a:latin typeface="+mj-lt"/>
            </a:rPr>
            <a:t>Sometimes about helping them understand what is holding them back so that they can find a way forward</a:t>
          </a:r>
          <a:endParaRPr lang="en-US" sz="2800" b="1" i="1" u="none" dirty="0">
            <a:latin typeface="+mj-lt"/>
          </a:endParaRPr>
        </a:p>
      </dgm:t>
    </dgm:pt>
    <dgm:pt modelId="{F788FAD1-F251-4A22-85D3-863AA2F37F29}" type="parTrans" cxnId="{8D7BD763-3544-436C-9029-93A141443619}">
      <dgm:prSet/>
      <dgm:spPr/>
      <dgm:t>
        <a:bodyPr/>
        <a:lstStyle/>
        <a:p>
          <a:pPr algn="r"/>
          <a:endParaRPr lang="en-US" sz="2400">
            <a:latin typeface="+mj-lt"/>
          </a:endParaRPr>
        </a:p>
      </dgm:t>
    </dgm:pt>
    <dgm:pt modelId="{F3E248B5-2662-4331-BDEB-05BBCD2B6ED2}" type="sibTrans" cxnId="{8D7BD763-3544-436C-9029-93A141443619}">
      <dgm:prSet/>
      <dgm:spPr/>
      <dgm:t>
        <a:bodyPr/>
        <a:lstStyle/>
        <a:p>
          <a:pPr algn="r"/>
          <a:endParaRPr lang="en-US" sz="2400">
            <a:latin typeface="+mj-lt"/>
          </a:endParaRPr>
        </a:p>
      </dgm:t>
    </dgm:pt>
    <dgm:pt modelId="{3518CAF0-126F-44E9-8854-5F3CA36A778E}">
      <dgm:prSet phldrT="[Text]" custT="1"/>
      <dgm:spPr/>
      <dgm:t>
        <a:bodyPr/>
        <a:lstStyle/>
        <a:p>
          <a:pPr marL="231775" indent="0" algn="r"/>
          <a:r>
            <a:rPr lang="en-US" sz="2800" b="1" i="0" u="none" dirty="0" smtClean="0">
              <a:latin typeface="+mj-lt"/>
            </a:rPr>
            <a:t>Its success depends on the coaches believing in the </a:t>
          </a:r>
          <a:r>
            <a:rPr lang="en-US" sz="2800" b="1" i="0" u="none" dirty="0" err="1" smtClean="0">
              <a:latin typeface="+mj-lt"/>
            </a:rPr>
            <a:t>coachee</a:t>
          </a:r>
          <a:r>
            <a:rPr lang="en-US" sz="2800" b="1" i="0" u="none" dirty="0" smtClean="0">
              <a:latin typeface="+mj-lt"/>
            </a:rPr>
            <a:t> to find the best solutions for themselves</a:t>
          </a:r>
          <a:endParaRPr lang="en-US" sz="2800" b="1" i="0" u="none" dirty="0">
            <a:latin typeface="+mj-lt"/>
          </a:endParaRPr>
        </a:p>
      </dgm:t>
    </dgm:pt>
    <dgm:pt modelId="{F43D9B97-3671-40BD-BFCF-E685B08BCEB9}" type="parTrans" cxnId="{83A64D03-48C3-45E1-AEB7-7E6932AFB001}">
      <dgm:prSet/>
      <dgm:spPr/>
      <dgm:t>
        <a:bodyPr/>
        <a:lstStyle/>
        <a:p>
          <a:endParaRPr lang="en-US"/>
        </a:p>
      </dgm:t>
    </dgm:pt>
    <dgm:pt modelId="{9060018F-5639-4D06-85A4-3F5837A56F5B}" type="sibTrans" cxnId="{83A64D03-48C3-45E1-AEB7-7E6932AFB001}">
      <dgm:prSet/>
      <dgm:spPr/>
      <dgm:t>
        <a:bodyPr/>
        <a:lstStyle/>
        <a:p>
          <a:endParaRPr lang="en-US"/>
        </a:p>
      </dgm:t>
    </dgm:pt>
    <dgm:pt modelId="{4F29BD73-F7E0-4376-A8BB-2F9C2B08E37E}" type="pres">
      <dgm:prSet presAssocID="{6B1B8E60-7B8C-476D-96FB-7035EEFE2032}" presName="outerComposite" presStyleCnt="0">
        <dgm:presLayoutVars>
          <dgm:chMax val="5"/>
          <dgm:dir/>
          <dgm:resizeHandles val="exact"/>
        </dgm:presLayoutVars>
      </dgm:prSet>
      <dgm:spPr/>
      <dgm:t>
        <a:bodyPr/>
        <a:lstStyle/>
        <a:p>
          <a:endParaRPr lang="en-US"/>
        </a:p>
      </dgm:t>
    </dgm:pt>
    <dgm:pt modelId="{77BEE3AD-AF41-4967-96C4-A95488EABE10}" type="pres">
      <dgm:prSet presAssocID="{6B1B8E60-7B8C-476D-96FB-7035EEFE2032}" presName="dummyMaxCanvas" presStyleCnt="0">
        <dgm:presLayoutVars/>
      </dgm:prSet>
      <dgm:spPr/>
      <dgm:t>
        <a:bodyPr/>
        <a:lstStyle/>
        <a:p>
          <a:endParaRPr lang="en-US"/>
        </a:p>
      </dgm:t>
    </dgm:pt>
    <dgm:pt modelId="{CCC04B62-80C1-4013-9A66-F93E84067EA1}" type="pres">
      <dgm:prSet presAssocID="{6B1B8E60-7B8C-476D-96FB-7035EEFE2032}" presName="FourNodes_1" presStyleLbl="node1" presStyleIdx="0" presStyleCnt="4" custScaleY="61893">
        <dgm:presLayoutVars>
          <dgm:bulletEnabled val="1"/>
        </dgm:presLayoutVars>
      </dgm:prSet>
      <dgm:spPr/>
      <dgm:t>
        <a:bodyPr/>
        <a:lstStyle/>
        <a:p>
          <a:endParaRPr lang="en-US"/>
        </a:p>
      </dgm:t>
    </dgm:pt>
    <dgm:pt modelId="{2007BD59-D04F-485F-8F4A-288246A09F51}" type="pres">
      <dgm:prSet presAssocID="{6B1B8E60-7B8C-476D-96FB-7035EEFE2032}" presName="FourNodes_2" presStyleLbl="node1" presStyleIdx="1" presStyleCnt="4" custScaleY="62142" custLinFactNeighborY="-37360">
        <dgm:presLayoutVars>
          <dgm:bulletEnabled val="1"/>
        </dgm:presLayoutVars>
      </dgm:prSet>
      <dgm:spPr/>
      <dgm:t>
        <a:bodyPr/>
        <a:lstStyle/>
        <a:p>
          <a:endParaRPr lang="en-US"/>
        </a:p>
      </dgm:t>
    </dgm:pt>
    <dgm:pt modelId="{A08C82B5-BB29-44D6-A496-A270BE0E5E4E}" type="pres">
      <dgm:prSet presAssocID="{6B1B8E60-7B8C-476D-96FB-7035EEFE2032}" presName="FourNodes_3" presStyleLbl="node1" presStyleIdx="2" presStyleCnt="4" custScaleY="136862" custLinFactNeighborY="-37360">
        <dgm:presLayoutVars>
          <dgm:bulletEnabled val="1"/>
        </dgm:presLayoutVars>
      </dgm:prSet>
      <dgm:spPr/>
      <dgm:t>
        <a:bodyPr/>
        <a:lstStyle/>
        <a:p>
          <a:endParaRPr lang="en-US"/>
        </a:p>
      </dgm:t>
    </dgm:pt>
    <dgm:pt modelId="{73F51593-4BBD-4436-99CF-7783F615E7A9}" type="pres">
      <dgm:prSet presAssocID="{6B1B8E60-7B8C-476D-96FB-7035EEFE2032}" presName="FourNodes_4" presStyleLbl="node1" presStyleIdx="3" presStyleCnt="4" custScaleY="136613">
        <dgm:presLayoutVars>
          <dgm:bulletEnabled val="1"/>
        </dgm:presLayoutVars>
      </dgm:prSet>
      <dgm:spPr/>
      <dgm:t>
        <a:bodyPr/>
        <a:lstStyle/>
        <a:p>
          <a:endParaRPr lang="en-US"/>
        </a:p>
      </dgm:t>
    </dgm:pt>
    <dgm:pt modelId="{EAB78BF4-25BB-48AC-9045-2FA04F83D290}" type="pres">
      <dgm:prSet presAssocID="{6B1B8E60-7B8C-476D-96FB-7035EEFE2032}" presName="FourConn_1-2" presStyleLbl="fgAccFollowNode1" presStyleIdx="0" presStyleCnt="3" custLinFactNeighborY="-31617">
        <dgm:presLayoutVars>
          <dgm:bulletEnabled val="1"/>
        </dgm:presLayoutVars>
      </dgm:prSet>
      <dgm:spPr/>
      <dgm:t>
        <a:bodyPr/>
        <a:lstStyle/>
        <a:p>
          <a:endParaRPr lang="en-US"/>
        </a:p>
      </dgm:t>
    </dgm:pt>
    <dgm:pt modelId="{D1DAA978-EAA6-41D2-8242-74DE90FE156A}" type="pres">
      <dgm:prSet presAssocID="{6B1B8E60-7B8C-476D-96FB-7035EEFE2032}" presName="FourConn_2-3" presStyleLbl="fgAccFollowNode1" presStyleIdx="1" presStyleCnt="3" custLinFactNeighborY="-88902">
        <dgm:presLayoutVars>
          <dgm:bulletEnabled val="1"/>
        </dgm:presLayoutVars>
      </dgm:prSet>
      <dgm:spPr/>
      <dgm:t>
        <a:bodyPr/>
        <a:lstStyle/>
        <a:p>
          <a:endParaRPr lang="en-US"/>
        </a:p>
      </dgm:t>
    </dgm:pt>
    <dgm:pt modelId="{E938A9B6-03A7-4016-A848-AD4D6C5A2E79}" type="pres">
      <dgm:prSet presAssocID="{6B1B8E60-7B8C-476D-96FB-7035EEFE2032}" presName="FourConn_3-4" presStyleLbl="fgAccFollowNode1" presStyleIdx="2" presStyleCnt="3" custLinFactNeighborY="-36311">
        <dgm:presLayoutVars>
          <dgm:bulletEnabled val="1"/>
        </dgm:presLayoutVars>
      </dgm:prSet>
      <dgm:spPr/>
      <dgm:t>
        <a:bodyPr/>
        <a:lstStyle/>
        <a:p>
          <a:endParaRPr lang="en-US"/>
        </a:p>
      </dgm:t>
    </dgm:pt>
    <dgm:pt modelId="{B4068418-2219-4ADD-ACDF-EDF401B51879}" type="pres">
      <dgm:prSet presAssocID="{6B1B8E60-7B8C-476D-96FB-7035EEFE2032}" presName="FourNodes_1_text" presStyleLbl="node1" presStyleIdx="3" presStyleCnt="4">
        <dgm:presLayoutVars>
          <dgm:bulletEnabled val="1"/>
        </dgm:presLayoutVars>
      </dgm:prSet>
      <dgm:spPr/>
      <dgm:t>
        <a:bodyPr/>
        <a:lstStyle/>
        <a:p>
          <a:endParaRPr lang="en-US"/>
        </a:p>
      </dgm:t>
    </dgm:pt>
    <dgm:pt modelId="{CED3BEAA-992B-421C-9FA4-C6ECD14BF6A9}" type="pres">
      <dgm:prSet presAssocID="{6B1B8E60-7B8C-476D-96FB-7035EEFE2032}" presName="FourNodes_2_text" presStyleLbl="node1" presStyleIdx="3" presStyleCnt="4">
        <dgm:presLayoutVars>
          <dgm:bulletEnabled val="1"/>
        </dgm:presLayoutVars>
      </dgm:prSet>
      <dgm:spPr/>
      <dgm:t>
        <a:bodyPr/>
        <a:lstStyle/>
        <a:p>
          <a:endParaRPr lang="en-US"/>
        </a:p>
      </dgm:t>
    </dgm:pt>
    <dgm:pt modelId="{EFAC558E-B603-42AF-9964-2E2C8C5D72FB}" type="pres">
      <dgm:prSet presAssocID="{6B1B8E60-7B8C-476D-96FB-7035EEFE2032}" presName="FourNodes_3_text" presStyleLbl="node1" presStyleIdx="3" presStyleCnt="4">
        <dgm:presLayoutVars>
          <dgm:bulletEnabled val="1"/>
        </dgm:presLayoutVars>
      </dgm:prSet>
      <dgm:spPr/>
      <dgm:t>
        <a:bodyPr/>
        <a:lstStyle/>
        <a:p>
          <a:endParaRPr lang="en-US"/>
        </a:p>
      </dgm:t>
    </dgm:pt>
    <dgm:pt modelId="{F56360B2-1711-4662-B879-BB1854B63476}" type="pres">
      <dgm:prSet presAssocID="{6B1B8E60-7B8C-476D-96FB-7035EEFE2032}" presName="FourNodes_4_text" presStyleLbl="node1" presStyleIdx="3" presStyleCnt="4">
        <dgm:presLayoutVars>
          <dgm:bulletEnabled val="1"/>
        </dgm:presLayoutVars>
      </dgm:prSet>
      <dgm:spPr/>
      <dgm:t>
        <a:bodyPr/>
        <a:lstStyle/>
        <a:p>
          <a:endParaRPr lang="en-US"/>
        </a:p>
      </dgm:t>
    </dgm:pt>
  </dgm:ptLst>
  <dgm:cxnLst>
    <dgm:cxn modelId="{2E0E24AA-82F0-4738-B437-0F603D3468D7}" type="presOf" srcId="{D00977AD-889E-47B5-987C-D07C08ECF71C}" destId="{2007BD59-D04F-485F-8F4A-288246A09F51}" srcOrd="0" destOrd="0" presId="urn:microsoft.com/office/officeart/2005/8/layout/vProcess5"/>
    <dgm:cxn modelId="{2576E0BD-8A8F-4568-A6B9-1A7AD541AE9C}" type="presOf" srcId="{A6E3EF04-E77A-4612-AB7C-7CDB4F4C0516}" destId="{EFAC558E-B603-42AF-9964-2E2C8C5D72FB}" srcOrd="1" destOrd="0" presId="urn:microsoft.com/office/officeart/2005/8/layout/vProcess5"/>
    <dgm:cxn modelId="{9DDC8C64-CF4A-4BF8-A136-3416074B955C}" srcId="{6B1B8E60-7B8C-476D-96FB-7035EEFE2032}" destId="{D00977AD-889E-47B5-987C-D07C08ECF71C}" srcOrd="1" destOrd="0" parTransId="{E78CBE4B-36C3-48B6-B889-5777095B4B1B}" sibTransId="{A7C789FA-37E2-4EF6-B6C3-D8CCB3FB2C57}"/>
    <dgm:cxn modelId="{A288ACF1-D438-49DE-9323-91337D4B0899}" type="presOf" srcId="{921B0D4B-7297-48FA-80FE-4E33ECE9A7A5}" destId="{B4068418-2219-4ADD-ACDF-EDF401B51879}" srcOrd="1" destOrd="0" presId="urn:microsoft.com/office/officeart/2005/8/layout/vProcess5"/>
    <dgm:cxn modelId="{6FE620A8-1921-4D42-B8AE-824DA56712A2}" type="presOf" srcId="{6B1B8E60-7B8C-476D-96FB-7035EEFE2032}" destId="{4F29BD73-F7E0-4376-A8BB-2F9C2B08E37E}" srcOrd="0" destOrd="0" presId="urn:microsoft.com/office/officeart/2005/8/layout/vProcess5"/>
    <dgm:cxn modelId="{C0406775-DC47-4878-AA5B-1285BB7A6E79}" type="presOf" srcId="{A7C789FA-37E2-4EF6-B6C3-D8CCB3FB2C57}" destId="{D1DAA978-EAA6-41D2-8242-74DE90FE156A}" srcOrd="0" destOrd="0" presId="urn:microsoft.com/office/officeart/2005/8/layout/vProcess5"/>
    <dgm:cxn modelId="{A31F811C-6072-4A49-825E-B92A0736D752}" type="presOf" srcId="{D00977AD-889E-47B5-987C-D07C08ECF71C}" destId="{CED3BEAA-992B-421C-9FA4-C6ECD14BF6A9}" srcOrd="1" destOrd="0" presId="urn:microsoft.com/office/officeart/2005/8/layout/vProcess5"/>
    <dgm:cxn modelId="{ACAB5ECD-8A97-4803-AA7D-9BF8CD34986E}" type="presOf" srcId="{A6E3EF04-E77A-4612-AB7C-7CDB4F4C0516}" destId="{A08C82B5-BB29-44D6-A496-A270BE0E5E4E}" srcOrd="0" destOrd="0" presId="urn:microsoft.com/office/officeart/2005/8/layout/vProcess5"/>
    <dgm:cxn modelId="{FF33C32F-1ADC-44F9-B803-F8221133BF1B}" type="presOf" srcId="{3518CAF0-126F-44E9-8854-5F3CA36A778E}" destId="{73F51593-4BBD-4436-99CF-7783F615E7A9}" srcOrd="0" destOrd="0" presId="urn:microsoft.com/office/officeart/2005/8/layout/vProcess5"/>
    <dgm:cxn modelId="{B882C4F1-3D14-4728-8670-C618391CF5BB}" type="presOf" srcId="{5943A73E-DE55-42E4-9AF0-B942AA2CB717}" destId="{EAB78BF4-25BB-48AC-9045-2FA04F83D290}" srcOrd="0" destOrd="0" presId="urn:microsoft.com/office/officeart/2005/8/layout/vProcess5"/>
    <dgm:cxn modelId="{8D7BD763-3544-436C-9029-93A141443619}" srcId="{6B1B8E60-7B8C-476D-96FB-7035EEFE2032}" destId="{A6E3EF04-E77A-4612-AB7C-7CDB4F4C0516}" srcOrd="2" destOrd="0" parTransId="{F788FAD1-F251-4A22-85D3-863AA2F37F29}" sibTransId="{F3E248B5-2662-4331-BDEB-05BBCD2B6ED2}"/>
    <dgm:cxn modelId="{83A64D03-48C3-45E1-AEB7-7E6932AFB001}" srcId="{6B1B8E60-7B8C-476D-96FB-7035EEFE2032}" destId="{3518CAF0-126F-44E9-8854-5F3CA36A778E}" srcOrd="3" destOrd="0" parTransId="{F43D9B97-3671-40BD-BFCF-E685B08BCEB9}" sibTransId="{9060018F-5639-4D06-85A4-3F5837A56F5B}"/>
    <dgm:cxn modelId="{AD15F6BD-4951-4180-800D-2FD1E6A954BF}" type="presOf" srcId="{F3E248B5-2662-4331-BDEB-05BBCD2B6ED2}" destId="{E938A9B6-03A7-4016-A848-AD4D6C5A2E79}" srcOrd="0" destOrd="0" presId="urn:microsoft.com/office/officeart/2005/8/layout/vProcess5"/>
    <dgm:cxn modelId="{D1BCA248-685A-4C46-B9E2-A743F09BB929}" type="presOf" srcId="{3518CAF0-126F-44E9-8854-5F3CA36A778E}" destId="{F56360B2-1711-4662-B879-BB1854B63476}" srcOrd="1" destOrd="0" presId="urn:microsoft.com/office/officeart/2005/8/layout/vProcess5"/>
    <dgm:cxn modelId="{B2EB3949-2AA6-4A86-B78B-4C3A19AAB694}" type="presOf" srcId="{921B0D4B-7297-48FA-80FE-4E33ECE9A7A5}" destId="{CCC04B62-80C1-4013-9A66-F93E84067EA1}" srcOrd="0" destOrd="0" presId="urn:microsoft.com/office/officeart/2005/8/layout/vProcess5"/>
    <dgm:cxn modelId="{9C2B94CB-3570-49A3-B684-7BC1FC3E7601}" srcId="{6B1B8E60-7B8C-476D-96FB-7035EEFE2032}" destId="{921B0D4B-7297-48FA-80FE-4E33ECE9A7A5}" srcOrd="0" destOrd="0" parTransId="{D73C9B57-C8E4-488F-832A-029348BA2283}" sibTransId="{5943A73E-DE55-42E4-9AF0-B942AA2CB717}"/>
    <dgm:cxn modelId="{9195D418-159A-4D4C-82AE-972A5F3E71F6}" type="presParOf" srcId="{4F29BD73-F7E0-4376-A8BB-2F9C2B08E37E}" destId="{77BEE3AD-AF41-4967-96C4-A95488EABE10}" srcOrd="0" destOrd="0" presId="urn:microsoft.com/office/officeart/2005/8/layout/vProcess5"/>
    <dgm:cxn modelId="{DA2B96A4-0CC0-4D53-978C-FCF763C00900}" type="presParOf" srcId="{4F29BD73-F7E0-4376-A8BB-2F9C2B08E37E}" destId="{CCC04B62-80C1-4013-9A66-F93E84067EA1}" srcOrd="1" destOrd="0" presId="urn:microsoft.com/office/officeart/2005/8/layout/vProcess5"/>
    <dgm:cxn modelId="{BC7E42BE-C994-4940-AEF4-4A5BBD8A7F98}" type="presParOf" srcId="{4F29BD73-F7E0-4376-A8BB-2F9C2B08E37E}" destId="{2007BD59-D04F-485F-8F4A-288246A09F51}" srcOrd="2" destOrd="0" presId="urn:microsoft.com/office/officeart/2005/8/layout/vProcess5"/>
    <dgm:cxn modelId="{61DB203C-13B0-46D8-9D2A-93AD4ED1283C}" type="presParOf" srcId="{4F29BD73-F7E0-4376-A8BB-2F9C2B08E37E}" destId="{A08C82B5-BB29-44D6-A496-A270BE0E5E4E}" srcOrd="3" destOrd="0" presId="urn:microsoft.com/office/officeart/2005/8/layout/vProcess5"/>
    <dgm:cxn modelId="{101B5BB2-9805-4E43-9DE5-85E897D99A2D}" type="presParOf" srcId="{4F29BD73-F7E0-4376-A8BB-2F9C2B08E37E}" destId="{73F51593-4BBD-4436-99CF-7783F615E7A9}" srcOrd="4" destOrd="0" presId="urn:microsoft.com/office/officeart/2005/8/layout/vProcess5"/>
    <dgm:cxn modelId="{6EACEDC2-BBEB-4BA4-94F0-20103E4FB1B3}" type="presParOf" srcId="{4F29BD73-F7E0-4376-A8BB-2F9C2B08E37E}" destId="{EAB78BF4-25BB-48AC-9045-2FA04F83D290}" srcOrd="5" destOrd="0" presId="urn:microsoft.com/office/officeart/2005/8/layout/vProcess5"/>
    <dgm:cxn modelId="{2AD062D2-F50F-477D-98EF-23BF678F8D99}" type="presParOf" srcId="{4F29BD73-F7E0-4376-A8BB-2F9C2B08E37E}" destId="{D1DAA978-EAA6-41D2-8242-74DE90FE156A}" srcOrd="6" destOrd="0" presId="urn:microsoft.com/office/officeart/2005/8/layout/vProcess5"/>
    <dgm:cxn modelId="{9D6C9E04-34DA-44F4-9F5A-E8F13C6B85D7}" type="presParOf" srcId="{4F29BD73-F7E0-4376-A8BB-2F9C2B08E37E}" destId="{E938A9B6-03A7-4016-A848-AD4D6C5A2E79}" srcOrd="7" destOrd="0" presId="urn:microsoft.com/office/officeart/2005/8/layout/vProcess5"/>
    <dgm:cxn modelId="{3C7B0188-047D-4EE0-B6F1-B4C8EFFF4ACC}" type="presParOf" srcId="{4F29BD73-F7E0-4376-A8BB-2F9C2B08E37E}" destId="{B4068418-2219-4ADD-ACDF-EDF401B51879}" srcOrd="8" destOrd="0" presId="urn:microsoft.com/office/officeart/2005/8/layout/vProcess5"/>
    <dgm:cxn modelId="{94E3FF0C-2686-4905-86B5-179EBFCC4B20}" type="presParOf" srcId="{4F29BD73-F7E0-4376-A8BB-2F9C2B08E37E}" destId="{CED3BEAA-992B-421C-9FA4-C6ECD14BF6A9}" srcOrd="9" destOrd="0" presId="urn:microsoft.com/office/officeart/2005/8/layout/vProcess5"/>
    <dgm:cxn modelId="{AEB7D17C-56D4-4520-A87F-A03C220305BD}" type="presParOf" srcId="{4F29BD73-F7E0-4376-A8BB-2F9C2B08E37E}" destId="{EFAC558E-B603-42AF-9964-2E2C8C5D72FB}" srcOrd="10" destOrd="0" presId="urn:microsoft.com/office/officeart/2005/8/layout/vProcess5"/>
    <dgm:cxn modelId="{6CC576B4-E100-4D6B-9BEB-E9D30421DC68}" type="presParOf" srcId="{4F29BD73-F7E0-4376-A8BB-2F9C2B08E37E}" destId="{F56360B2-1711-4662-B879-BB1854B63476}"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PH"/>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94849F-D0AC-450F-AA8F-8B469BF4E896}" type="datetimeFigureOut">
              <a:rPr lang="en-US" smtClean="0"/>
              <a:pPr/>
              <a:t>8/4/2015</a:t>
            </a:fld>
            <a:endParaRPr lang="en-PH"/>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PH"/>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PH"/>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6BB3D8-17E0-40BE-BDE1-28ECA2A19761}" type="slidenum">
              <a:rPr lang="en-PH" smtClean="0"/>
              <a:pPr/>
              <a:t>‹#›</a:t>
            </a:fld>
            <a:endParaRPr lang="en-PH"/>
          </a:p>
        </p:txBody>
      </p:sp>
    </p:spTree>
    <p:extLst>
      <p:ext uri="{BB962C8B-B14F-4D97-AF65-F5344CB8AC3E}">
        <p14:creationId xmlns:p14="http://schemas.microsoft.com/office/powerpoint/2010/main" val="2728276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5400">
                <a:solidFill>
                  <a:schemeClr val="tx1"/>
                </a:solidFill>
                <a:latin typeface="Segoe UI Semibold" charset="0"/>
                <a:ea typeface="ＭＳ Ｐゴシック" charset="0"/>
                <a:cs typeface="ＭＳ Ｐゴシック" charset="0"/>
              </a:defRPr>
            </a:lvl1pPr>
            <a:lvl2pPr marL="742950" indent="-285750" eaLnBrk="0" hangingPunct="0">
              <a:defRPr sz="5400">
                <a:solidFill>
                  <a:schemeClr val="tx1"/>
                </a:solidFill>
                <a:latin typeface="Segoe UI Semibold" charset="0"/>
                <a:ea typeface="ＭＳ Ｐゴシック" charset="0"/>
              </a:defRPr>
            </a:lvl2pPr>
            <a:lvl3pPr marL="1143000" indent="-228600" eaLnBrk="0" hangingPunct="0">
              <a:defRPr sz="5400">
                <a:solidFill>
                  <a:schemeClr val="tx1"/>
                </a:solidFill>
                <a:latin typeface="Segoe UI Semibold" charset="0"/>
                <a:ea typeface="ＭＳ Ｐゴシック" charset="0"/>
              </a:defRPr>
            </a:lvl3pPr>
            <a:lvl4pPr marL="1600200" indent="-228600" eaLnBrk="0" hangingPunct="0">
              <a:defRPr sz="5400">
                <a:solidFill>
                  <a:schemeClr val="tx1"/>
                </a:solidFill>
                <a:latin typeface="Segoe UI Semibold" charset="0"/>
                <a:ea typeface="ＭＳ Ｐゴシック" charset="0"/>
              </a:defRPr>
            </a:lvl4pPr>
            <a:lvl5pPr marL="2057400" indent="-228600" eaLnBrk="0" hangingPunct="0">
              <a:defRPr sz="5400">
                <a:solidFill>
                  <a:schemeClr val="tx1"/>
                </a:solidFill>
                <a:latin typeface="Segoe UI Semibold" charset="0"/>
                <a:ea typeface="ＭＳ Ｐゴシック" charset="0"/>
              </a:defRPr>
            </a:lvl5pPr>
            <a:lvl6pPr marL="2514600" indent="-228600" eaLnBrk="0" fontAlgn="base" hangingPunct="0">
              <a:spcBef>
                <a:spcPct val="0"/>
              </a:spcBef>
              <a:spcAft>
                <a:spcPct val="0"/>
              </a:spcAft>
              <a:defRPr sz="5400">
                <a:solidFill>
                  <a:schemeClr val="tx1"/>
                </a:solidFill>
                <a:latin typeface="Segoe UI Semibold" charset="0"/>
                <a:ea typeface="ＭＳ Ｐゴシック" charset="0"/>
              </a:defRPr>
            </a:lvl6pPr>
            <a:lvl7pPr marL="2971800" indent="-228600" eaLnBrk="0" fontAlgn="base" hangingPunct="0">
              <a:spcBef>
                <a:spcPct val="0"/>
              </a:spcBef>
              <a:spcAft>
                <a:spcPct val="0"/>
              </a:spcAft>
              <a:defRPr sz="5400">
                <a:solidFill>
                  <a:schemeClr val="tx1"/>
                </a:solidFill>
                <a:latin typeface="Segoe UI Semibold" charset="0"/>
                <a:ea typeface="ＭＳ Ｐゴシック" charset="0"/>
              </a:defRPr>
            </a:lvl7pPr>
            <a:lvl8pPr marL="3429000" indent="-228600" eaLnBrk="0" fontAlgn="base" hangingPunct="0">
              <a:spcBef>
                <a:spcPct val="0"/>
              </a:spcBef>
              <a:spcAft>
                <a:spcPct val="0"/>
              </a:spcAft>
              <a:defRPr sz="5400">
                <a:solidFill>
                  <a:schemeClr val="tx1"/>
                </a:solidFill>
                <a:latin typeface="Segoe UI Semibold" charset="0"/>
                <a:ea typeface="ＭＳ Ｐゴシック" charset="0"/>
              </a:defRPr>
            </a:lvl8pPr>
            <a:lvl9pPr marL="3886200" indent="-228600" eaLnBrk="0" fontAlgn="base" hangingPunct="0">
              <a:spcBef>
                <a:spcPct val="0"/>
              </a:spcBef>
              <a:spcAft>
                <a:spcPct val="0"/>
              </a:spcAft>
              <a:defRPr sz="5400">
                <a:solidFill>
                  <a:schemeClr val="tx1"/>
                </a:solidFill>
                <a:latin typeface="Segoe UI Semibold" charset="0"/>
                <a:ea typeface="ＭＳ Ｐゴシック" charset="0"/>
              </a:defRPr>
            </a:lvl9pPr>
          </a:lstStyle>
          <a:p>
            <a:pPr eaLnBrk="1" hangingPunct="1"/>
            <a:fld id="{C411301C-0097-C344-A8CB-03753933BFB8}" type="slidenum">
              <a:rPr lang="en-US" sz="1200" i="1">
                <a:latin typeface="Arial" charset="0"/>
                <a:cs typeface="Arial" charset="0"/>
              </a:rPr>
              <a:pPr eaLnBrk="1" hangingPunct="1"/>
              <a:t>11</a:t>
            </a:fld>
            <a:endParaRPr lang="en-US" sz="1200" i="1">
              <a:latin typeface="Arial" charset="0"/>
              <a:cs typeface="Arial" charset="0"/>
            </a:endParaRPr>
          </a:p>
        </p:txBody>
      </p:sp>
      <p:sp>
        <p:nvSpPr>
          <p:cNvPr id="368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68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GB">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884753" y="8685552"/>
            <a:ext cx="2971697" cy="456889"/>
          </a:xfrm>
          <a:prstGeom prst="rect">
            <a:avLst/>
          </a:prstGeom>
          <a:noFill/>
          <a:ln w="9525">
            <a:noFill/>
            <a:miter lim="800000"/>
            <a:headEnd/>
            <a:tailEnd/>
          </a:ln>
        </p:spPr>
        <p:txBody>
          <a:bodyPr lIns="91430" tIns="45715" rIns="91430" bIns="45715" anchor="b"/>
          <a:lstStyle/>
          <a:p>
            <a:pPr algn="r" defTabSz="914501"/>
            <a:fld id="{1C3EB4E8-B8AE-4E04-BB8B-ED4C48D9D81E}" type="slidenum">
              <a:rPr lang="en-US" sz="1200">
                <a:latin typeface="Calibri" pitchFamily="34" charset="0"/>
              </a:rPr>
              <a:pPr algn="r" defTabSz="914501"/>
              <a:t>55</a:t>
            </a:fld>
            <a:endParaRPr lang="en-US" sz="1200" dirty="0">
              <a:latin typeface="Calibri" pitchFamily="34" charset="0"/>
            </a:endParaRPr>
          </a:p>
        </p:txBody>
      </p:sp>
      <p:sp>
        <p:nvSpPr>
          <p:cNvPr id="1361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6196" name="Rectangle 3"/>
          <p:cNvSpPr>
            <a:spLocks noGrp="1" noChangeArrowheads="1"/>
          </p:cNvSpPr>
          <p:nvPr>
            <p:ph type="body" idx="1"/>
          </p:nvPr>
        </p:nvSpPr>
        <p:spPr>
          <a:noFill/>
          <a:ln/>
        </p:spPr>
        <p:txBody>
          <a:bodyPr/>
          <a:lstStyle/>
          <a:p>
            <a:pPr eaLnBrk="1" hangingPunct="1">
              <a:spcBef>
                <a:spcPct val="0"/>
              </a:spcBef>
            </a:pPr>
            <a:endParaRPr lang="en-GB" smtClean="0"/>
          </a:p>
        </p:txBody>
      </p:sp>
    </p:spTree>
    <p:extLst>
      <p:ext uri="{BB962C8B-B14F-4D97-AF65-F5344CB8AC3E}">
        <p14:creationId xmlns:p14="http://schemas.microsoft.com/office/powerpoint/2010/main" val="2451377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txBox="1">
            <a:spLocks noGrp="1" noChangeArrowheads="1"/>
          </p:cNvSpPr>
          <p:nvPr/>
        </p:nvSpPr>
        <p:spPr bwMode="auto">
          <a:xfrm>
            <a:off x="3884753" y="8685552"/>
            <a:ext cx="2971697" cy="456889"/>
          </a:xfrm>
          <a:prstGeom prst="rect">
            <a:avLst/>
          </a:prstGeom>
          <a:noFill/>
          <a:ln w="9525">
            <a:noFill/>
            <a:miter lim="800000"/>
            <a:headEnd/>
            <a:tailEnd/>
          </a:ln>
        </p:spPr>
        <p:txBody>
          <a:bodyPr lIns="91430" tIns="45715" rIns="91430" bIns="45715" anchor="b"/>
          <a:lstStyle/>
          <a:p>
            <a:pPr algn="r" defTabSz="914501"/>
            <a:fld id="{A99C2E6D-F019-4F06-A95C-0A0EB2AB2FDA}" type="slidenum">
              <a:rPr lang="en-US" sz="1200">
                <a:latin typeface="Calibri" pitchFamily="34" charset="0"/>
              </a:rPr>
              <a:pPr algn="r" defTabSz="914501"/>
              <a:t>56</a:t>
            </a:fld>
            <a:endParaRPr lang="en-US" sz="1200" dirty="0">
              <a:latin typeface="Calibri" pitchFamily="34" charset="0"/>
            </a:endParaRPr>
          </a:p>
        </p:txBody>
      </p:sp>
      <p:sp>
        <p:nvSpPr>
          <p:cNvPr id="1372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7220" name="Rectangle 3"/>
          <p:cNvSpPr>
            <a:spLocks noGrp="1" noChangeArrowheads="1"/>
          </p:cNvSpPr>
          <p:nvPr>
            <p:ph type="body" idx="1"/>
          </p:nvPr>
        </p:nvSpPr>
        <p:spPr>
          <a:noFill/>
          <a:ln/>
        </p:spPr>
        <p:txBody>
          <a:bodyPr/>
          <a:lstStyle/>
          <a:p>
            <a:pPr eaLnBrk="1" hangingPunct="1">
              <a:spcBef>
                <a:spcPct val="0"/>
              </a:spcBef>
            </a:pPr>
            <a:endParaRPr lang="en-GB" smtClean="0"/>
          </a:p>
        </p:txBody>
      </p:sp>
    </p:spTree>
    <p:extLst>
      <p:ext uri="{BB962C8B-B14F-4D97-AF65-F5344CB8AC3E}">
        <p14:creationId xmlns:p14="http://schemas.microsoft.com/office/powerpoint/2010/main" val="2457042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DA38DBEF-59D3-453A-BEC3-86C4851C43AE}" type="slidenum">
              <a:rPr lang="en-US" smtClean="0">
                <a:cs typeface="Arial" charset="0"/>
              </a:rPr>
              <a:pPr/>
              <a:t>57</a:t>
            </a:fld>
            <a:endParaRPr lang="en-US" smtClean="0">
              <a:cs typeface="Arial" charset="0"/>
            </a:endParaRPr>
          </a:p>
        </p:txBody>
      </p:sp>
      <p:sp>
        <p:nvSpPr>
          <p:cNvPr id="1382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8244" name="Rectangle 3"/>
          <p:cNvSpPr>
            <a:spLocks noGrp="1" noChangeArrowheads="1"/>
          </p:cNvSpPr>
          <p:nvPr>
            <p:ph type="body" idx="1"/>
          </p:nvPr>
        </p:nvSpPr>
        <p:spPr>
          <a:noFill/>
          <a:ln/>
        </p:spPr>
        <p:txBody>
          <a:bodyPr/>
          <a:lstStyle/>
          <a:p>
            <a:pPr eaLnBrk="1" hangingPunct="1">
              <a:spcBef>
                <a:spcPct val="0"/>
              </a:spcBef>
            </a:pPr>
            <a:endParaRPr lang="en-GB" smtClean="0"/>
          </a:p>
        </p:txBody>
      </p:sp>
    </p:spTree>
    <p:extLst>
      <p:ext uri="{BB962C8B-B14F-4D97-AF65-F5344CB8AC3E}">
        <p14:creationId xmlns:p14="http://schemas.microsoft.com/office/powerpoint/2010/main" val="1861158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2957E468-9FD3-44D3-BD36-097D6797FE1A}" type="slidenum">
              <a:rPr lang="en-US" smtClean="0">
                <a:cs typeface="Arial" charset="0"/>
              </a:rPr>
              <a:pPr/>
              <a:t>58</a:t>
            </a:fld>
            <a:endParaRPr lang="en-US" smtClean="0">
              <a:cs typeface="Arial" charset="0"/>
            </a:endParaRPr>
          </a:p>
        </p:txBody>
      </p:sp>
      <p:sp>
        <p:nvSpPr>
          <p:cNvPr id="1392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9268" name="Rectangle 3"/>
          <p:cNvSpPr>
            <a:spLocks noGrp="1" noChangeArrowheads="1"/>
          </p:cNvSpPr>
          <p:nvPr>
            <p:ph type="body" idx="1"/>
          </p:nvPr>
        </p:nvSpPr>
        <p:spPr>
          <a:noFill/>
          <a:ln/>
        </p:spPr>
        <p:txBody>
          <a:bodyPr/>
          <a:lstStyle/>
          <a:p>
            <a:pPr eaLnBrk="1" hangingPunct="1">
              <a:spcBef>
                <a:spcPct val="0"/>
              </a:spcBef>
            </a:pPr>
            <a:endParaRPr lang="en-GB" smtClean="0"/>
          </a:p>
        </p:txBody>
      </p:sp>
    </p:spTree>
    <p:extLst>
      <p:ext uri="{BB962C8B-B14F-4D97-AF65-F5344CB8AC3E}">
        <p14:creationId xmlns:p14="http://schemas.microsoft.com/office/powerpoint/2010/main" val="1692172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txBox="1">
            <a:spLocks noGrp="1" noChangeArrowheads="1"/>
          </p:cNvSpPr>
          <p:nvPr/>
        </p:nvSpPr>
        <p:spPr bwMode="auto">
          <a:xfrm>
            <a:off x="3884753" y="8685552"/>
            <a:ext cx="2971697" cy="456889"/>
          </a:xfrm>
          <a:prstGeom prst="rect">
            <a:avLst/>
          </a:prstGeom>
          <a:noFill/>
          <a:ln w="9525">
            <a:noFill/>
            <a:miter lim="800000"/>
            <a:headEnd/>
            <a:tailEnd/>
          </a:ln>
        </p:spPr>
        <p:txBody>
          <a:bodyPr lIns="91430" tIns="45715" rIns="91430" bIns="45715" anchor="b"/>
          <a:lstStyle/>
          <a:p>
            <a:pPr algn="r" defTabSz="914501"/>
            <a:fld id="{3D93B3D4-E360-4541-A640-95B8D7B03396}" type="slidenum">
              <a:rPr lang="en-US" sz="1200">
                <a:latin typeface="Calibri" pitchFamily="34" charset="0"/>
              </a:rPr>
              <a:pPr algn="r" defTabSz="914501"/>
              <a:t>59</a:t>
            </a:fld>
            <a:endParaRPr lang="en-US" sz="1200" dirty="0">
              <a:latin typeface="Calibri" pitchFamily="34" charset="0"/>
            </a:endParaRPr>
          </a:p>
        </p:txBody>
      </p:sp>
      <p:sp>
        <p:nvSpPr>
          <p:cNvPr id="1413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1316" name="Rectangle 3"/>
          <p:cNvSpPr>
            <a:spLocks noGrp="1" noChangeArrowheads="1"/>
          </p:cNvSpPr>
          <p:nvPr>
            <p:ph type="body" idx="1"/>
          </p:nvPr>
        </p:nvSpPr>
        <p:spPr>
          <a:noFill/>
          <a:ln/>
        </p:spPr>
        <p:txBody>
          <a:bodyPr/>
          <a:lstStyle/>
          <a:p>
            <a:pPr eaLnBrk="1" hangingPunct="1">
              <a:spcBef>
                <a:spcPct val="0"/>
              </a:spcBef>
            </a:pPr>
            <a:r>
              <a:rPr lang="en-GB" dirty="0" smtClean="0"/>
              <a:t>There</a:t>
            </a:r>
            <a:r>
              <a:rPr lang="en-GB" baseline="0" dirty="0" smtClean="0"/>
              <a:t> are three good definitions of what coaching is by John Whitmore... (read definition)</a:t>
            </a:r>
            <a:endParaRPr lang="en-GB" dirty="0" smtClean="0"/>
          </a:p>
        </p:txBody>
      </p:sp>
    </p:spTree>
    <p:extLst>
      <p:ext uri="{BB962C8B-B14F-4D97-AF65-F5344CB8AC3E}">
        <p14:creationId xmlns:p14="http://schemas.microsoft.com/office/powerpoint/2010/main" val="2014489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txBox="1">
            <a:spLocks noGrp="1" noChangeArrowheads="1"/>
          </p:cNvSpPr>
          <p:nvPr/>
        </p:nvSpPr>
        <p:spPr bwMode="auto">
          <a:xfrm>
            <a:off x="3884753" y="8685552"/>
            <a:ext cx="2971697" cy="456889"/>
          </a:xfrm>
          <a:prstGeom prst="rect">
            <a:avLst/>
          </a:prstGeom>
          <a:noFill/>
          <a:ln w="9525">
            <a:noFill/>
            <a:miter lim="800000"/>
            <a:headEnd/>
            <a:tailEnd/>
          </a:ln>
        </p:spPr>
        <p:txBody>
          <a:bodyPr lIns="91430" tIns="45715" rIns="91430" bIns="45715" anchor="b"/>
          <a:lstStyle/>
          <a:p>
            <a:pPr algn="r" defTabSz="914501"/>
            <a:fld id="{E9485E9C-EF0D-4F93-A03F-13C858AABB9F}" type="slidenum">
              <a:rPr lang="en-US" sz="1200">
                <a:latin typeface="Calibri" pitchFamily="34" charset="0"/>
              </a:rPr>
              <a:pPr algn="r" defTabSz="914501"/>
              <a:t>60</a:t>
            </a:fld>
            <a:endParaRPr lang="en-US" sz="1200" dirty="0">
              <a:latin typeface="Calibri" pitchFamily="34" charset="0"/>
            </a:endParaRPr>
          </a:p>
        </p:txBody>
      </p:sp>
      <p:sp>
        <p:nvSpPr>
          <p:cNvPr id="1423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2340" name="Rectangle 3"/>
          <p:cNvSpPr>
            <a:spLocks noGrp="1" noChangeArrowheads="1"/>
          </p:cNvSpPr>
          <p:nvPr>
            <p:ph type="body" idx="1"/>
          </p:nvPr>
        </p:nvSpPr>
        <p:spPr>
          <a:noFill/>
          <a:ln/>
        </p:spPr>
        <p:txBody>
          <a:bodyPr/>
          <a:lstStyle/>
          <a:p>
            <a:pPr marL="458806" indent="-458806" algn="just">
              <a:tabLst>
                <a:tab pos="458806" algn="l"/>
              </a:tabLst>
            </a:pPr>
            <a:r>
              <a:rPr lang="en-US" dirty="0">
                <a:latin typeface="Candara" pitchFamily="34" charset="0"/>
                <a:sym typeface="Wingdings" pitchFamily="2" charset="2"/>
              </a:rPr>
              <a:t>By Thomas Leonard, Father of Modern Coaching:  (read text)</a:t>
            </a:r>
            <a:endParaRPr lang="en-GB" dirty="0" smtClean="0"/>
          </a:p>
        </p:txBody>
      </p:sp>
    </p:spTree>
    <p:extLst>
      <p:ext uri="{BB962C8B-B14F-4D97-AF65-F5344CB8AC3E}">
        <p14:creationId xmlns:p14="http://schemas.microsoft.com/office/powerpoint/2010/main" val="579905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PH" dirty="0" smtClean="0"/>
              <a:t>and Judy Barber,</a:t>
            </a:r>
            <a:r>
              <a:rPr lang="en-PH" baseline="0" dirty="0" smtClean="0"/>
              <a:t> </a:t>
            </a:r>
            <a:endParaRPr lang="en-PH" dirty="0"/>
          </a:p>
        </p:txBody>
      </p:sp>
      <p:sp>
        <p:nvSpPr>
          <p:cNvPr id="4" name="Slide Number Placeholder 3"/>
          <p:cNvSpPr>
            <a:spLocks noGrp="1"/>
          </p:cNvSpPr>
          <p:nvPr>
            <p:ph type="sldNum" sz="quarter" idx="10"/>
          </p:nvPr>
        </p:nvSpPr>
        <p:spPr/>
        <p:txBody>
          <a:bodyPr/>
          <a:lstStyle/>
          <a:p>
            <a:pPr>
              <a:defRPr/>
            </a:pPr>
            <a:fld id="{731C9520-1F01-4F51-BC46-26E39D9C7000}" type="slidenum">
              <a:rPr lang="en-US" smtClean="0"/>
              <a:pPr>
                <a:defRPr/>
              </a:pPr>
              <a:t>61</a:t>
            </a:fld>
            <a:endParaRPr lang="en-US"/>
          </a:p>
        </p:txBody>
      </p:sp>
    </p:spTree>
    <p:extLst>
      <p:ext uri="{BB962C8B-B14F-4D97-AF65-F5344CB8AC3E}">
        <p14:creationId xmlns:p14="http://schemas.microsoft.com/office/powerpoint/2010/main" val="1227738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E8AD1538-A644-4F87-9FD2-0AF47F47775C}" type="slidenum">
              <a:rPr lang="en-US" smtClean="0"/>
              <a:pPr/>
              <a:t>62</a:t>
            </a:fld>
            <a:endParaRPr lang="en-US" smtClean="0"/>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80" name="Rectangle 3"/>
          <p:cNvSpPr>
            <a:spLocks noGrp="1" noChangeArrowheads="1"/>
          </p:cNvSpPr>
          <p:nvPr>
            <p:ph type="body" idx="1"/>
          </p:nvPr>
        </p:nvSpPr>
        <p:spPr>
          <a:noFill/>
          <a:ln/>
        </p:spPr>
        <p:txBody>
          <a:bodyPr/>
          <a:lstStyle/>
          <a:p>
            <a:pPr eaLnBrk="1" hangingPunct="1">
              <a:spcBef>
                <a:spcPct val="0"/>
              </a:spcBef>
            </a:pPr>
            <a:r>
              <a:rPr lang="en-PH" smtClean="0"/>
              <a:t>Despite these however, there can be coaching even if the coachee is not aware of it.  What is the coaching contract mentioned here? When there is meeting of the minds, coachable moment or best when the person approaches you for coaching.  As we know, it takes a certain degree of humility for a person to submit one’s self to coaching.    The contract may be formal or informal, but is very important.  </a:t>
            </a:r>
            <a:endParaRPr lang="en-GB" smtClean="0"/>
          </a:p>
        </p:txBody>
      </p:sp>
    </p:spTree>
    <p:extLst>
      <p:ext uri="{BB962C8B-B14F-4D97-AF65-F5344CB8AC3E}">
        <p14:creationId xmlns:p14="http://schemas.microsoft.com/office/powerpoint/2010/main" val="820389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0FDA702F-6F18-4A36-BE3F-A0252245DD69}" type="slidenum">
              <a:rPr lang="en-US" smtClean="0"/>
              <a:pPr/>
              <a:t>63</a:t>
            </a:fld>
            <a:endParaRPr lang="en-US" smtClean="0"/>
          </a:p>
        </p:txBody>
      </p:sp>
      <p:sp>
        <p:nvSpPr>
          <p:cNvPr id="1024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2404" name="Rectangle 3"/>
          <p:cNvSpPr>
            <a:spLocks noGrp="1" noChangeArrowheads="1"/>
          </p:cNvSpPr>
          <p:nvPr>
            <p:ph type="body" idx="1"/>
          </p:nvPr>
        </p:nvSpPr>
        <p:spPr>
          <a:noFill/>
          <a:ln/>
        </p:spPr>
        <p:txBody>
          <a:bodyPr/>
          <a:lstStyle/>
          <a:p>
            <a:pPr eaLnBrk="1" hangingPunct="1">
              <a:spcBef>
                <a:spcPct val="0"/>
              </a:spcBef>
            </a:pPr>
            <a:endParaRPr lang="en-GB" smtClean="0"/>
          </a:p>
        </p:txBody>
      </p:sp>
    </p:spTree>
    <p:extLst>
      <p:ext uri="{BB962C8B-B14F-4D97-AF65-F5344CB8AC3E}">
        <p14:creationId xmlns:p14="http://schemas.microsoft.com/office/powerpoint/2010/main" val="329369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a:noFill/>
          <a:ln/>
        </p:spPr>
        <p:txBody>
          <a:bodyPr/>
          <a:lstStyle/>
          <a:p>
            <a:r>
              <a:rPr lang="en-PH" smtClean="0"/>
              <a:t>As a coach, it is our responsibility to  create a  coachable environment, what we call coachable moment. Why?</a:t>
            </a:r>
            <a:endParaRPr lang="en-GB" smtClean="0"/>
          </a:p>
          <a:p>
            <a:endParaRPr lang="en-PH" smtClean="0"/>
          </a:p>
        </p:txBody>
      </p:sp>
      <p:sp>
        <p:nvSpPr>
          <p:cNvPr id="148484" name="Slide Number Placeholder 3"/>
          <p:cNvSpPr>
            <a:spLocks noGrp="1"/>
          </p:cNvSpPr>
          <p:nvPr>
            <p:ph type="sldNum" sz="quarter" idx="5"/>
          </p:nvPr>
        </p:nvSpPr>
        <p:spPr>
          <a:noFill/>
        </p:spPr>
        <p:txBody>
          <a:bodyPr/>
          <a:lstStyle/>
          <a:p>
            <a:fld id="{EC9B3E69-A766-425A-A845-118ABB5A8B26}" type="slidenum">
              <a:rPr lang="en-US" smtClean="0">
                <a:cs typeface="Arial" charset="0"/>
              </a:rPr>
              <a:pPr/>
              <a:t>64</a:t>
            </a:fld>
            <a:endParaRPr lang="en-US" smtClean="0">
              <a:cs typeface="Arial" charset="0"/>
            </a:endParaRPr>
          </a:p>
        </p:txBody>
      </p:sp>
    </p:spTree>
    <p:extLst>
      <p:ext uri="{BB962C8B-B14F-4D97-AF65-F5344CB8AC3E}">
        <p14:creationId xmlns:p14="http://schemas.microsoft.com/office/powerpoint/2010/main" val="1542951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C757D675-DF8D-4F22-B52F-E43ED6F1E340}" type="slidenum">
              <a:rPr lang="en-US" smtClean="0">
                <a:cs typeface="Arial" charset="0"/>
              </a:rPr>
              <a:pPr/>
              <a:t>47</a:t>
            </a:fld>
            <a:endParaRPr lang="en-US" smtClean="0">
              <a:cs typeface="Arial" charset="0"/>
            </a:endParaRPr>
          </a:p>
        </p:txBody>
      </p:sp>
      <p:sp>
        <p:nvSpPr>
          <p:cNvPr id="1280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8004" name="Rectangle 3"/>
          <p:cNvSpPr>
            <a:spLocks noGrp="1" noChangeArrowheads="1"/>
          </p:cNvSpPr>
          <p:nvPr>
            <p:ph type="body" idx="1"/>
          </p:nvPr>
        </p:nvSpPr>
        <p:spPr>
          <a:noFill/>
          <a:ln/>
        </p:spPr>
        <p:txBody>
          <a:bodyPr/>
          <a:lstStyle/>
          <a:p>
            <a:pPr eaLnBrk="1" hangingPunct="1">
              <a:spcBef>
                <a:spcPct val="0"/>
              </a:spcBef>
            </a:pPr>
            <a:endParaRPr lang="en-GB" smtClean="0"/>
          </a:p>
        </p:txBody>
      </p:sp>
    </p:spTree>
    <p:extLst>
      <p:ext uri="{BB962C8B-B14F-4D97-AF65-F5344CB8AC3E}">
        <p14:creationId xmlns:p14="http://schemas.microsoft.com/office/powerpoint/2010/main" val="3393514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7075A0EC-C6D9-4C02-9F3D-CE5A2E3059E0}" type="slidenum">
              <a:rPr lang="en-US" smtClean="0">
                <a:cs typeface="Arial" charset="0"/>
              </a:rPr>
              <a:pPr/>
              <a:t>65</a:t>
            </a:fld>
            <a:endParaRPr lang="en-US" smtClean="0">
              <a:cs typeface="Arial" charset="0"/>
            </a:endParaRPr>
          </a:p>
        </p:txBody>
      </p:sp>
      <p:sp>
        <p:nvSpPr>
          <p:cNvPr id="1587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8724" name="Rectangle 3"/>
          <p:cNvSpPr>
            <a:spLocks noGrp="1" noChangeArrowheads="1"/>
          </p:cNvSpPr>
          <p:nvPr>
            <p:ph type="body" idx="1"/>
          </p:nvPr>
        </p:nvSpPr>
        <p:spPr>
          <a:noFill/>
          <a:ln/>
        </p:spPr>
        <p:txBody>
          <a:bodyPr/>
          <a:lstStyle/>
          <a:p>
            <a:pPr eaLnBrk="1" hangingPunct="1">
              <a:spcBef>
                <a:spcPct val="0"/>
              </a:spcBef>
            </a:pPr>
            <a:endParaRPr lang="en-GB" smtClean="0"/>
          </a:p>
        </p:txBody>
      </p:sp>
    </p:spTree>
    <p:extLst>
      <p:ext uri="{BB962C8B-B14F-4D97-AF65-F5344CB8AC3E}">
        <p14:creationId xmlns:p14="http://schemas.microsoft.com/office/powerpoint/2010/main" val="9986815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3CD644CC-D4E0-42A4-9A6E-AB2B171D21C5}" type="slidenum">
              <a:rPr lang="en-US" smtClean="0">
                <a:cs typeface="Arial" charset="0"/>
              </a:rPr>
              <a:pPr/>
              <a:t>66</a:t>
            </a:fld>
            <a:endParaRPr lang="en-US" smtClean="0">
              <a:cs typeface="Arial" charset="0"/>
            </a:endParaRPr>
          </a:p>
        </p:txBody>
      </p:sp>
      <p:sp>
        <p:nvSpPr>
          <p:cNvPr id="1597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9748" name="Rectangle 3"/>
          <p:cNvSpPr>
            <a:spLocks noGrp="1" noChangeArrowheads="1"/>
          </p:cNvSpPr>
          <p:nvPr>
            <p:ph type="body" idx="1"/>
          </p:nvPr>
        </p:nvSpPr>
        <p:spPr>
          <a:noFill/>
          <a:ln/>
        </p:spPr>
        <p:txBody>
          <a:bodyPr/>
          <a:lstStyle/>
          <a:p>
            <a:pPr eaLnBrk="1" hangingPunct="1">
              <a:spcBef>
                <a:spcPct val="0"/>
              </a:spcBef>
            </a:pPr>
            <a:endParaRPr lang="en-GB" smtClean="0"/>
          </a:p>
        </p:txBody>
      </p:sp>
    </p:spTree>
    <p:extLst>
      <p:ext uri="{BB962C8B-B14F-4D97-AF65-F5344CB8AC3E}">
        <p14:creationId xmlns:p14="http://schemas.microsoft.com/office/powerpoint/2010/main" val="12385095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CEDEABBD-3D08-404B-AC55-AC599FB2BF15}" type="slidenum">
              <a:rPr lang="en-US" smtClean="0">
                <a:cs typeface="Arial" charset="0"/>
              </a:rPr>
              <a:pPr/>
              <a:t>67</a:t>
            </a:fld>
            <a:endParaRPr lang="en-US" smtClean="0">
              <a:cs typeface="Arial" charset="0"/>
            </a:endParaRPr>
          </a:p>
        </p:txBody>
      </p:sp>
      <p:sp>
        <p:nvSpPr>
          <p:cNvPr id="1607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0772" name="Rectangle 3"/>
          <p:cNvSpPr>
            <a:spLocks noGrp="1" noChangeArrowheads="1"/>
          </p:cNvSpPr>
          <p:nvPr>
            <p:ph type="body" idx="1"/>
          </p:nvPr>
        </p:nvSpPr>
        <p:spPr>
          <a:noFill/>
          <a:ln/>
        </p:spPr>
        <p:txBody>
          <a:bodyPr/>
          <a:lstStyle/>
          <a:p>
            <a:pPr eaLnBrk="1" hangingPunct="1">
              <a:spcBef>
                <a:spcPct val="0"/>
              </a:spcBef>
            </a:pPr>
            <a:endParaRPr lang="en-GB" smtClean="0"/>
          </a:p>
        </p:txBody>
      </p:sp>
    </p:spTree>
    <p:extLst>
      <p:ext uri="{BB962C8B-B14F-4D97-AF65-F5344CB8AC3E}">
        <p14:creationId xmlns:p14="http://schemas.microsoft.com/office/powerpoint/2010/main" val="8566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1E56B975-ED54-466A-87F4-40DCD44B6FC5}" type="slidenum">
              <a:rPr lang="en-US" smtClean="0">
                <a:cs typeface="Arial" charset="0"/>
              </a:rPr>
              <a:pPr/>
              <a:t>68</a:t>
            </a:fld>
            <a:endParaRPr lang="en-US" smtClean="0">
              <a:cs typeface="Arial" charset="0"/>
            </a:endParaRPr>
          </a:p>
        </p:txBody>
      </p:sp>
      <p:sp>
        <p:nvSpPr>
          <p:cNvPr id="1617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1796" name="Rectangle 3"/>
          <p:cNvSpPr>
            <a:spLocks noGrp="1" noChangeArrowheads="1"/>
          </p:cNvSpPr>
          <p:nvPr>
            <p:ph type="body" idx="1"/>
          </p:nvPr>
        </p:nvSpPr>
        <p:spPr>
          <a:noFill/>
          <a:ln/>
        </p:spPr>
        <p:txBody>
          <a:bodyPr/>
          <a:lstStyle/>
          <a:p>
            <a:pPr eaLnBrk="1" hangingPunct="1">
              <a:spcBef>
                <a:spcPct val="0"/>
              </a:spcBef>
            </a:pPr>
            <a:endParaRPr lang="en-GB" smtClean="0"/>
          </a:p>
        </p:txBody>
      </p:sp>
    </p:spTree>
    <p:extLst>
      <p:ext uri="{BB962C8B-B14F-4D97-AF65-F5344CB8AC3E}">
        <p14:creationId xmlns:p14="http://schemas.microsoft.com/office/powerpoint/2010/main" val="13901741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E5935D16-1C9A-46C8-A060-71E0D47844E1}" type="slidenum">
              <a:rPr lang="en-US" smtClean="0">
                <a:cs typeface="Arial" charset="0"/>
              </a:rPr>
              <a:pPr/>
              <a:t>69</a:t>
            </a:fld>
            <a:endParaRPr lang="en-US" smtClean="0">
              <a:cs typeface="Arial" charset="0"/>
            </a:endParaRPr>
          </a:p>
        </p:txBody>
      </p:sp>
      <p:sp>
        <p:nvSpPr>
          <p:cNvPr id="162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2820" name="Rectangle 3"/>
          <p:cNvSpPr>
            <a:spLocks noGrp="1" noChangeArrowheads="1"/>
          </p:cNvSpPr>
          <p:nvPr>
            <p:ph type="body" idx="1"/>
          </p:nvPr>
        </p:nvSpPr>
        <p:spPr>
          <a:noFill/>
          <a:ln/>
        </p:spPr>
        <p:txBody>
          <a:bodyPr/>
          <a:lstStyle/>
          <a:p>
            <a:pPr eaLnBrk="1" hangingPunct="1">
              <a:spcBef>
                <a:spcPct val="0"/>
              </a:spcBef>
            </a:pPr>
            <a:endParaRPr lang="en-GB" smtClean="0"/>
          </a:p>
        </p:txBody>
      </p:sp>
    </p:spTree>
    <p:extLst>
      <p:ext uri="{BB962C8B-B14F-4D97-AF65-F5344CB8AC3E}">
        <p14:creationId xmlns:p14="http://schemas.microsoft.com/office/powerpoint/2010/main" val="25545465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txBox="1">
            <a:spLocks noGrp="1" noChangeArrowheads="1"/>
          </p:cNvSpPr>
          <p:nvPr/>
        </p:nvSpPr>
        <p:spPr bwMode="auto">
          <a:xfrm>
            <a:off x="3884753" y="8685552"/>
            <a:ext cx="2971697" cy="456889"/>
          </a:xfrm>
          <a:prstGeom prst="rect">
            <a:avLst/>
          </a:prstGeom>
          <a:noFill/>
          <a:ln w="9525">
            <a:noFill/>
            <a:miter lim="800000"/>
            <a:headEnd/>
            <a:tailEnd/>
          </a:ln>
        </p:spPr>
        <p:txBody>
          <a:bodyPr lIns="91430" tIns="45715" rIns="91430" bIns="45715" anchor="b"/>
          <a:lstStyle/>
          <a:p>
            <a:pPr algn="r" defTabSz="914501"/>
            <a:fld id="{7D07F697-9A3C-499F-B4FA-C45DB8EA8882}" type="slidenum">
              <a:rPr lang="en-US" sz="1200">
                <a:latin typeface="Calibri" pitchFamily="34" charset="0"/>
              </a:rPr>
              <a:pPr algn="r" defTabSz="914501"/>
              <a:t>70</a:t>
            </a:fld>
            <a:endParaRPr lang="en-US" sz="1200" dirty="0">
              <a:latin typeface="Calibri" pitchFamily="34" charset="0"/>
            </a:endParaRPr>
          </a:p>
        </p:txBody>
      </p:sp>
      <p:sp>
        <p:nvSpPr>
          <p:cNvPr id="163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44" name="Rectangle 3"/>
          <p:cNvSpPr>
            <a:spLocks noGrp="1" noChangeArrowheads="1"/>
          </p:cNvSpPr>
          <p:nvPr>
            <p:ph type="body" idx="1"/>
          </p:nvPr>
        </p:nvSpPr>
        <p:spPr>
          <a:noFill/>
          <a:ln/>
        </p:spPr>
        <p:txBody>
          <a:bodyPr/>
          <a:lstStyle/>
          <a:p>
            <a:pPr eaLnBrk="1" hangingPunct="1">
              <a:spcBef>
                <a:spcPct val="0"/>
              </a:spcBef>
            </a:pPr>
            <a:endParaRPr lang="en-GB" smtClean="0"/>
          </a:p>
        </p:txBody>
      </p:sp>
    </p:spTree>
    <p:extLst>
      <p:ext uri="{BB962C8B-B14F-4D97-AF65-F5344CB8AC3E}">
        <p14:creationId xmlns:p14="http://schemas.microsoft.com/office/powerpoint/2010/main" val="34386005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txBox="1">
            <a:spLocks noGrp="1" noChangeArrowheads="1"/>
          </p:cNvSpPr>
          <p:nvPr/>
        </p:nvSpPr>
        <p:spPr bwMode="auto">
          <a:xfrm>
            <a:off x="3884753" y="8685552"/>
            <a:ext cx="2971697" cy="456889"/>
          </a:xfrm>
          <a:prstGeom prst="rect">
            <a:avLst/>
          </a:prstGeom>
          <a:noFill/>
          <a:ln w="9525">
            <a:noFill/>
            <a:miter lim="800000"/>
            <a:headEnd/>
            <a:tailEnd/>
          </a:ln>
        </p:spPr>
        <p:txBody>
          <a:bodyPr lIns="91430" tIns="45715" rIns="91430" bIns="45715" anchor="b"/>
          <a:lstStyle/>
          <a:p>
            <a:pPr algn="r" defTabSz="914501"/>
            <a:fld id="{FCB12415-1156-4811-8D2C-099A4215463C}" type="slidenum">
              <a:rPr lang="en-US" sz="1200">
                <a:latin typeface="Calibri" pitchFamily="34" charset="0"/>
              </a:rPr>
              <a:pPr algn="r" defTabSz="914501"/>
              <a:t>71</a:t>
            </a:fld>
            <a:endParaRPr lang="en-US" sz="1200" dirty="0">
              <a:latin typeface="Calibri" pitchFamily="34" charset="0"/>
            </a:endParaRPr>
          </a:p>
        </p:txBody>
      </p:sp>
      <p:sp>
        <p:nvSpPr>
          <p:cNvPr id="164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4868" name="Rectangle 3"/>
          <p:cNvSpPr>
            <a:spLocks noGrp="1" noChangeArrowheads="1"/>
          </p:cNvSpPr>
          <p:nvPr>
            <p:ph type="body" idx="1"/>
          </p:nvPr>
        </p:nvSpPr>
        <p:spPr>
          <a:noFill/>
          <a:ln/>
        </p:spPr>
        <p:txBody>
          <a:bodyPr/>
          <a:lstStyle/>
          <a:p>
            <a:pPr eaLnBrk="1" hangingPunct="1">
              <a:spcBef>
                <a:spcPct val="0"/>
              </a:spcBef>
            </a:pPr>
            <a:endParaRPr lang="en-GB" smtClean="0"/>
          </a:p>
        </p:txBody>
      </p:sp>
    </p:spTree>
    <p:extLst>
      <p:ext uri="{BB962C8B-B14F-4D97-AF65-F5344CB8AC3E}">
        <p14:creationId xmlns:p14="http://schemas.microsoft.com/office/powerpoint/2010/main" val="3330540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FA119CC5-ACC1-41E3-A2BD-F29D69655190}" type="slidenum">
              <a:rPr lang="en-US" smtClean="0">
                <a:cs typeface="Arial" charset="0"/>
              </a:rPr>
              <a:pPr/>
              <a:t>72</a:t>
            </a:fld>
            <a:endParaRPr lang="en-US" smtClean="0">
              <a:cs typeface="Arial" charset="0"/>
            </a:endParaRPr>
          </a:p>
        </p:txBody>
      </p:sp>
      <p:sp>
        <p:nvSpPr>
          <p:cNvPr id="1658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5892" name="Rectangle 3"/>
          <p:cNvSpPr>
            <a:spLocks noGrp="1" noChangeArrowheads="1"/>
          </p:cNvSpPr>
          <p:nvPr>
            <p:ph type="body" idx="1"/>
          </p:nvPr>
        </p:nvSpPr>
        <p:spPr>
          <a:noFill/>
          <a:ln/>
        </p:spPr>
        <p:txBody>
          <a:bodyPr/>
          <a:lstStyle/>
          <a:p>
            <a:pPr eaLnBrk="1" hangingPunct="1">
              <a:spcBef>
                <a:spcPct val="0"/>
              </a:spcBef>
            </a:pPr>
            <a:r>
              <a:rPr lang="en-PH" smtClean="0"/>
              <a:t>First of the process is establishing or identifying goal or goals.  </a:t>
            </a:r>
            <a:endParaRPr lang="en-GB" smtClean="0"/>
          </a:p>
        </p:txBody>
      </p:sp>
    </p:spTree>
    <p:extLst>
      <p:ext uri="{BB962C8B-B14F-4D97-AF65-F5344CB8AC3E}">
        <p14:creationId xmlns:p14="http://schemas.microsoft.com/office/powerpoint/2010/main" val="26476793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696422E7-F6A1-4E59-841E-CCEE4A131D07}" type="slidenum">
              <a:rPr lang="en-US" smtClean="0">
                <a:cs typeface="Arial" charset="0"/>
              </a:rPr>
              <a:pPr/>
              <a:t>73</a:t>
            </a:fld>
            <a:endParaRPr lang="en-US" smtClean="0">
              <a:cs typeface="Arial" charset="0"/>
            </a:endParaRPr>
          </a:p>
        </p:txBody>
      </p:sp>
      <p:sp>
        <p:nvSpPr>
          <p:cNvPr id="166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6916" name="Rectangle 3"/>
          <p:cNvSpPr>
            <a:spLocks noGrp="1" noChangeArrowheads="1"/>
          </p:cNvSpPr>
          <p:nvPr>
            <p:ph type="body" idx="1"/>
          </p:nvPr>
        </p:nvSpPr>
        <p:spPr>
          <a:noFill/>
          <a:ln/>
        </p:spPr>
        <p:txBody>
          <a:bodyPr/>
          <a:lstStyle/>
          <a:p>
            <a:pPr eaLnBrk="1" hangingPunct="1">
              <a:spcBef>
                <a:spcPct val="0"/>
              </a:spcBef>
            </a:pPr>
            <a:r>
              <a:rPr lang="en-PH" smtClean="0"/>
              <a:t>Second of the process is assessing reality.  This includes assessing the present state of the person, the strengths, the weaknesses, the problems or challenges that he or she is being confronted to.  </a:t>
            </a:r>
            <a:endParaRPr lang="en-GB" smtClean="0"/>
          </a:p>
        </p:txBody>
      </p:sp>
    </p:spTree>
    <p:extLst>
      <p:ext uri="{BB962C8B-B14F-4D97-AF65-F5344CB8AC3E}">
        <p14:creationId xmlns:p14="http://schemas.microsoft.com/office/powerpoint/2010/main" val="23754054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F3D3BDF1-3644-4D0E-B484-46753D9874DD}" type="slidenum">
              <a:rPr lang="en-US" smtClean="0">
                <a:cs typeface="Arial" charset="0"/>
              </a:rPr>
              <a:pPr/>
              <a:t>74</a:t>
            </a:fld>
            <a:endParaRPr lang="en-US" smtClean="0">
              <a:cs typeface="Arial" charset="0"/>
            </a:endParaRPr>
          </a:p>
        </p:txBody>
      </p:sp>
      <p:sp>
        <p:nvSpPr>
          <p:cNvPr id="1679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7940" name="Rectangle 3"/>
          <p:cNvSpPr>
            <a:spLocks noGrp="1" noChangeArrowheads="1"/>
          </p:cNvSpPr>
          <p:nvPr>
            <p:ph type="body" idx="1"/>
          </p:nvPr>
        </p:nvSpPr>
        <p:spPr>
          <a:noFill/>
          <a:ln/>
        </p:spPr>
        <p:txBody>
          <a:bodyPr/>
          <a:lstStyle/>
          <a:p>
            <a:pPr eaLnBrk="1" hangingPunct="1">
              <a:spcBef>
                <a:spcPct val="0"/>
              </a:spcBef>
            </a:pPr>
            <a:r>
              <a:rPr lang="en-PH" smtClean="0"/>
              <a:t>Third process is exploring or identifying options.  These refer to the opportunities, the possible courses of action that the coachee may consider or take.  The repercussions of every option shall likewise be assessed or looked into.</a:t>
            </a:r>
            <a:endParaRPr lang="en-GB" smtClean="0"/>
          </a:p>
        </p:txBody>
      </p:sp>
    </p:spTree>
    <p:extLst>
      <p:ext uri="{BB962C8B-B14F-4D97-AF65-F5344CB8AC3E}">
        <p14:creationId xmlns:p14="http://schemas.microsoft.com/office/powerpoint/2010/main" val="3897796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txBox="1">
            <a:spLocks noGrp="1" noChangeArrowheads="1"/>
          </p:cNvSpPr>
          <p:nvPr/>
        </p:nvSpPr>
        <p:spPr bwMode="auto">
          <a:xfrm>
            <a:off x="3884753" y="8685552"/>
            <a:ext cx="2971697" cy="456889"/>
          </a:xfrm>
          <a:prstGeom prst="rect">
            <a:avLst/>
          </a:prstGeom>
          <a:noFill/>
          <a:ln w="9525">
            <a:noFill/>
            <a:miter lim="800000"/>
            <a:headEnd/>
            <a:tailEnd/>
          </a:ln>
        </p:spPr>
        <p:txBody>
          <a:bodyPr lIns="91430" tIns="45715" rIns="91430" bIns="45715" anchor="b"/>
          <a:lstStyle/>
          <a:p>
            <a:pPr algn="r" defTabSz="914501"/>
            <a:fld id="{058F4DA4-6CC2-483D-B7A4-C17619067545}" type="slidenum">
              <a:rPr lang="en-US" sz="1200">
                <a:latin typeface="Calibri" pitchFamily="34" charset="0"/>
              </a:rPr>
              <a:pPr algn="r" defTabSz="914501"/>
              <a:t>48</a:t>
            </a:fld>
            <a:endParaRPr lang="en-US" sz="1200" dirty="0">
              <a:latin typeface="Calibri" pitchFamily="34" charset="0"/>
            </a:endParaRPr>
          </a:p>
        </p:txBody>
      </p:sp>
      <p:sp>
        <p:nvSpPr>
          <p:cNvPr id="1290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9028" name="Rectangle 3"/>
          <p:cNvSpPr>
            <a:spLocks noGrp="1" noChangeArrowheads="1"/>
          </p:cNvSpPr>
          <p:nvPr>
            <p:ph type="body" idx="1"/>
          </p:nvPr>
        </p:nvSpPr>
        <p:spPr>
          <a:noFill/>
          <a:ln/>
        </p:spPr>
        <p:txBody>
          <a:bodyPr/>
          <a:lstStyle/>
          <a:p>
            <a:pPr eaLnBrk="1" hangingPunct="1">
              <a:spcBef>
                <a:spcPct val="0"/>
              </a:spcBef>
            </a:pPr>
            <a:endParaRPr lang="en-GB" smtClean="0"/>
          </a:p>
        </p:txBody>
      </p:sp>
    </p:spTree>
    <p:extLst>
      <p:ext uri="{BB962C8B-B14F-4D97-AF65-F5344CB8AC3E}">
        <p14:creationId xmlns:p14="http://schemas.microsoft.com/office/powerpoint/2010/main" val="11929822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CF472641-C8B9-42BC-B7F9-309E59FD721C}" type="slidenum">
              <a:rPr lang="en-US" smtClean="0">
                <a:cs typeface="Arial" charset="0"/>
              </a:rPr>
              <a:pPr/>
              <a:t>75</a:t>
            </a:fld>
            <a:endParaRPr lang="en-US" smtClean="0">
              <a:cs typeface="Arial" charset="0"/>
            </a:endParaRPr>
          </a:p>
        </p:txBody>
      </p:sp>
      <p:sp>
        <p:nvSpPr>
          <p:cNvPr id="1689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8964" name="Rectangle 3"/>
          <p:cNvSpPr>
            <a:spLocks noGrp="1" noChangeArrowheads="1"/>
          </p:cNvSpPr>
          <p:nvPr>
            <p:ph type="body" idx="1"/>
          </p:nvPr>
        </p:nvSpPr>
        <p:spPr>
          <a:noFill/>
          <a:ln/>
        </p:spPr>
        <p:txBody>
          <a:bodyPr/>
          <a:lstStyle/>
          <a:p>
            <a:pPr eaLnBrk="1" hangingPunct="1">
              <a:spcBef>
                <a:spcPct val="0"/>
              </a:spcBef>
            </a:pPr>
            <a:r>
              <a:rPr lang="en-PH" smtClean="0"/>
              <a:t>Will refers to the actions and strategies to be taken or adopted by the coachee.  </a:t>
            </a:r>
            <a:endParaRPr lang="en-GB" smtClean="0"/>
          </a:p>
        </p:txBody>
      </p:sp>
    </p:spTree>
    <p:extLst>
      <p:ext uri="{BB962C8B-B14F-4D97-AF65-F5344CB8AC3E}">
        <p14:creationId xmlns:p14="http://schemas.microsoft.com/office/powerpoint/2010/main" val="40795330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B0108FA0-F4C8-4DF6-B051-9977BA73843C}" type="slidenum">
              <a:rPr lang="en-US" smtClean="0">
                <a:cs typeface="Arial" charset="0"/>
              </a:rPr>
              <a:pPr/>
              <a:t>76</a:t>
            </a:fld>
            <a:endParaRPr lang="en-US" smtClean="0">
              <a:cs typeface="Arial" charset="0"/>
            </a:endParaRPr>
          </a:p>
        </p:txBody>
      </p:sp>
      <p:sp>
        <p:nvSpPr>
          <p:cNvPr id="1699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9988" name="Rectangle 3"/>
          <p:cNvSpPr>
            <a:spLocks noGrp="1" noChangeArrowheads="1"/>
          </p:cNvSpPr>
          <p:nvPr>
            <p:ph type="body" idx="1"/>
          </p:nvPr>
        </p:nvSpPr>
        <p:spPr>
          <a:noFill/>
          <a:ln/>
        </p:spPr>
        <p:txBody>
          <a:bodyPr/>
          <a:lstStyle/>
          <a:p>
            <a:pPr eaLnBrk="1" hangingPunct="1">
              <a:spcBef>
                <a:spcPct val="0"/>
              </a:spcBef>
            </a:pPr>
            <a:r>
              <a:rPr lang="en-PH" smtClean="0"/>
              <a:t>Being a true coach needs a change of mind set and behavior.  </a:t>
            </a:r>
            <a:endParaRPr lang="en-GB" smtClean="0"/>
          </a:p>
        </p:txBody>
      </p:sp>
    </p:spTree>
    <p:extLst>
      <p:ext uri="{BB962C8B-B14F-4D97-AF65-F5344CB8AC3E}">
        <p14:creationId xmlns:p14="http://schemas.microsoft.com/office/powerpoint/2010/main" val="39322458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0CCCE9C8-4FFB-4A91-BC5D-E054EA03E60F}" type="slidenum">
              <a:rPr lang="en-US" smtClean="0">
                <a:cs typeface="Arial" charset="0"/>
              </a:rPr>
              <a:pPr/>
              <a:t>77</a:t>
            </a:fld>
            <a:endParaRPr lang="en-US" smtClean="0">
              <a:cs typeface="Arial" charset="0"/>
            </a:endParaRPr>
          </a:p>
        </p:txBody>
      </p:sp>
      <p:sp>
        <p:nvSpPr>
          <p:cNvPr id="1710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1012" name="Rectangle 3"/>
          <p:cNvSpPr>
            <a:spLocks noGrp="1" noChangeArrowheads="1"/>
          </p:cNvSpPr>
          <p:nvPr>
            <p:ph type="body" idx="1"/>
          </p:nvPr>
        </p:nvSpPr>
        <p:spPr>
          <a:noFill/>
          <a:ln/>
        </p:spPr>
        <p:txBody>
          <a:bodyPr/>
          <a:lstStyle/>
          <a:p>
            <a:pPr eaLnBrk="1" hangingPunct="1">
              <a:spcBef>
                <a:spcPct val="0"/>
              </a:spcBef>
            </a:pPr>
            <a:r>
              <a:rPr lang="en-PH" smtClean="0"/>
              <a:t>Supervisors have usually been expected to guide, advise, instruct and give feedback to improve performance.  We are expected to be a better problem solver than our team members.  But as a skilled coaches, we need to think and behave quite differently.</a:t>
            </a:r>
            <a:endParaRPr lang="en-GB" smtClean="0"/>
          </a:p>
        </p:txBody>
      </p:sp>
    </p:spTree>
    <p:extLst>
      <p:ext uri="{BB962C8B-B14F-4D97-AF65-F5344CB8AC3E}">
        <p14:creationId xmlns:p14="http://schemas.microsoft.com/office/powerpoint/2010/main" val="36072473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0FED4E4A-6174-453D-9D0B-9BD956EB93C7}" type="slidenum">
              <a:rPr lang="en-US" smtClean="0">
                <a:cs typeface="Arial" charset="0"/>
              </a:rPr>
              <a:pPr/>
              <a:t>78</a:t>
            </a:fld>
            <a:endParaRPr lang="en-US" smtClean="0">
              <a:cs typeface="Arial" charset="0"/>
            </a:endParaRPr>
          </a:p>
        </p:txBody>
      </p:sp>
      <p:sp>
        <p:nvSpPr>
          <p:cNvPr id="2017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17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5646076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78BC83D4-4921-4F96-8F37-15939A8342BF}" type="slidenum">
              <a:rPr lang="en-US" smtClean="0">
                <a:cs typeface="Arial" charset="0"/>
              </a:rPr>
              <a:pPr/>
              <a:t>79</a:t>
            </a:fld>
            <a:endParaRPr lang="en-US" smtClean="0">
              <a:cs typeface="Arial" charset="0"/>
            </a:endParaRPr>
          </a:p>
        </p:txBody>
      </p:sp>
      <p:sp>
        <p:nvSpPr>
          <p:cNvPr id="2027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275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9638190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PH" sz="1100" dirty="0"/>
              <a:t>Now it is time to relate what we have learned about coaching to the Strategic Performance Management System requirements.</a:t>
            </a:r>
          </a:p>
          <a:p>
            <a:pPr>
              <a:spcBef>
                <a:spcPct val="0"/>
              </a:spcBef>
            </a:pPr>
            <a:endParaRPr lang="en-PH" sz="1100" dirty="0"/>
          </a:p>
          <a:p>
            <a:pPr>
              <a:spcBef>
                <a:spcPct val="0"/>
              </a:spcBef>
            </a:pPr>
            <a:r>
              <a:rPr lang="en-PH" sz="1100" dirty="0"/>
              <a:t>We all know the PMS Cycle, right?</a:t>
            </a:r>
          </a:p>
          <a:p>
            <a:pPr>
              <a:spcBef>
                <a:spcPct val="0"/>
              </a:spcBef>
            </a:pPr>
            <a:endParaRPr lang="en-PH" sz="1100" dirty="0"/>
          </a:p>
          <a:p>
            <a:r>
              <a:rPr lang="en-PH" b="1" dirty="0"/>
              <a:t>Stage 1</a:t>
            </a:r>
            <a:r>
              <a:rPr lang="en-PH" dirty="0"/>
              <a:t>- Performance Planning and Commitment=It is done prior to the start of the performance period where heads of offices meet with the supervisors and staff and agree on the output that should be accomplished based on the goals and objectives of the organization. The suggested time for Performance Planning and Commitment is the last quarter of the preceding year.</a:t>
            </a:r>
          </a:p>
          <a:p>
            <a:r>
              <a:rPr lang="en-PH" b="1" dirty="0"/>
              <a:t>Stage 2</a:t>
            </a:r>
            <a:r>
              <a:rPr lang="en-PH" dirty="0"/>
              <a:t>-Performance Monitoring and Coaching=It is done regularly during the performance period by the Heads of Agency, Planning Office, Division, and Office Heads, and the individual. The focus is creating an enabling  environment to improve team performance and develop individual potentials. The suggested time periods are January to June and July to December.</a:t>
            </a:r>
          </a:p>
          <a:p>
            <a:r>
              <a:rPr lang="en-PH" b="1" dirty="0"/>
              <a:t>Stage 3</a:t>
            </a:r>
            <a:r>
              <a:rPr lang="en-PH" dirty="0"/>
              <a:t>- Performance Review and Evaluation=It is done at regular intervals to assess both the performance of the individual and his/her office. The suggested time periods are the first week of July and the first week of January the following year.</a:t>
            </a:r>
          </a:p>
          <a:p>
            <a:r>
              <a:rPr lang="en-PH" b="1" dirty="0"/>
              <a:t>Stage 4</a:t>
            </a:r>
            <a:r>
              <a:rPr lang="en-PH" dirty="0"/>
              <a:t> -Performance Rewarding and Development Planning=It is based on the results of the performance  review and evaluation when appropriate developmental interventions shall be made available to specific employees. The suggested time periods are the first week of July and the first week of January the following year.</a:t>
            </a:r>
          </a:p>
          <a:p>
            <a:pPr>
              <a:spcBef>
                <a:spcPct val="0"/>
              </a:spcBef>
            </a:pPr>
            <a:endParaRPr lang="en-PH" sz="1100" dirty="0"/>
          </a:p>
        </p:txBody>
      </p:sp>
      <p:sp>
        <p:nvSpPr>
          <p:cNvPr id="110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4665F46-F341-4F2F-9E00-D968C69BB278}" type="slidenum">
              <a:rPr lang="en-PH"/>
              <a:pPr fontAlgn="base">
                <a:spcBef>
                  <a:spcPct val="0"/>
                </a:spcBef>
                <a:spcAft>
                  <a:spcPct val="0"/>
                </a:spcAft>
              </a:pPr>
              <a:t>80</a:t>
            </a:fld>
            <a:endParaRPr lang="en-PH"/>
          </a:p>
        </p:txBody>
      </p:sp>
    </p:spTree>
    <p:extLst>
      <p:ext uri="{BB962C8B-B14F-4D97-AF65-F5344CB8AC3E}">
        <p14:creationId xmlns:p14="http://schemas.microsoft.com/office/powerpoint/2010/main" val="3811264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PH" dirty="0" smtClean="0"/>
              <a:t>Performance</a:t>
            </a:r>
            <a:r>
              <a:rPr lang="en-PH" baseline="0" dirty="0" smtClean="0"/>
              <a:t> Monitoring and Coaching is Stage 2 so this is where our coaching competency should come in.</a:t>
            </a:r>
            <a:endParaRPr lang="en-PH" dirty="0" smtClean="0"/>
          </a:p>
        </p:txBody>
      </p:sp>
      <p:sp>
        <p:nvSpPr>
          <p:cNvPr id="110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4665F46-F341-4F2F-9E00-D968C69BB278}" type="slidenum">
              <a:rPr lang="en-PH"/>
              <a:pPr fontAlgn="base">
                <a:spcBef>
                  <a:spcPct val="0"/>
                </a:spcBef>
                <a:spcAft>
                  <a:spcPct val="0"/>
                </a:spcAft>
              </a:pPr>
              <a:t>81</a:t>
            </a:fld>
            <a:endParaRPr lang="en-PH"/>
          </a:p>
        </p:txBody>
      </p:sp>
    </p:spTree>
    <p:extLst>
      <p:ext uri="{BB962C8B-B14F-4D97-AF65-F5344CB8AC3E}">
        <p14:creationId xmlns:p14="http://schemas.microsoft.com/office/powerpoint/2010/main" val="8410394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PH" smtClean="0"/>
          </a:p>
        </p:txBody>
      </p:sp>
      <p:sp>
        <p:nvSpPr>
          <p:cNvPr id="110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4665F46-F341-4F2F-9E00-D968C69BB278}" type="slidenum">
              <a:rPr lang="en-PH"/>
              <a:pPr fontAlgn="base">
                <a:spcBef>
                  <a:spcPct val="0"/>
                </a:spcBef>
                <a:spcAft>
                  <a:spcPct val="0"/>
                </a:spcAft>
              </a:pPr>
              <a:t>82</a:t>
            </a:fld>
            <a:endParaRPr lang="en-PH"/>
          </a:p>
        </p:txBody>
      </p:sp>
    </p:spTree>
    <p:extLst>
      <p:ext uri="{BB962C8B-B14F-4D97-AF65-F5344CB8AC3E}">
        <p14:creationId xmlns:p14="http://schemas.microsoft.com/office/powerpoint/2010/main" val="20088084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PH" smtClean="0"/>
          </a:p>
        </p:txBody>
      </p:sp>
      <p:sp>
        <p:nvSpPr>
          <p:cNvPr id="110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4665F46-F341-4F2F-9E00-D968C69BB278}" type="slidenum">
              <a:rPr lang="en-PH"/>
              <a:pPr fontAlgn="base">
                <a:spcBef>
                  <a:spcPct val="0"/>
                </a:spcBef>
                <a:spcAft>
                  <a:spcPct val="0"/>
                </a:spcAft>
              </a:pPr>
              <a:t>83</a:t>
            </a:fld>
            <a:endParaRPr lang="en-PH"/>
          </a:p>
        </p:txBody>
      </p:sp>
    </p:spTree>
    <p:extLst>
      <p:ext uri="{BB962C8B-B14F-4D97-AF65-F5344CB8AC3E}">
        <p14:creationId xmlns:p14="http://schemas.microsoft.com/office/powerpoint/2010/main" val="32764881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PH" smtClean="0"/>
          </a:p>
        </p:txBody>
      </p:sp>
      <p:sp>
        <p:nvSpPr>
          <p:cNvPr id="110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4665F46-F341-4F2F-9E00-D968C69BB278}" type="slidenum">
              <a:rPr lang="en-PH"/>
              <a:pPr fontAlgn="base">
                <a:spcBef>
                  <a:spcPct val="0"/>
                </a:spcBef>
                <a:spcAft>
                  <a:spcPct val="0"/>
                </a:spcAft>
              </a:pPr>
              <a:t>84</a:t>
            </a:fld>
            <a:endParaRPr lang="en-PH"/>
          </a:p>
        </p:txBody>
      </p:sp>
    </p:spTree>
    <p:extLst>
      <p:ext uri="{BB962C8B-B14F-4D97-AF65-F5344CB8AC3E}">
        <p14:creationId xmlns:p14="http://schemas.microsoft.com/office/powerpoint/2010/main" val="1207678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txBox="1">
            <a:spLocks noGrp="1" noChangeArrowheads="1"/>
          </p:cNvSpPr>
          <p:nvPr/>
        </p:nvSpPr>
        <p:spPr bwMode="auto">
          <a:xfrm>
            <a:off x="3884753" y="8685552"/>
            <a:ext cx="2971697" cy="456889"/>
          </a:xfrm>
          <a:prstGeom prst="rect">
            <a:avLst/>
          </a:prstGeom>
          <a:noFill/>
          <a:ln w="9525">
            <a:noFill/>
            <a:miter lim="800000"/>
            <a:headEnd/>
            <a:tailEnd/>
          </a:ln>
        </p:spPr>
        <p:txBody>
          <a:bodyPr lIns="91430" tIns="45715" rIns="91430" bIns="45715" anchor="b"/>
          <a:lstStyle/>
          <a:p>
            <a:pPr algn="r" defTabSz="914501"/>
            <a:fld id="{76DCABB5-50E8-47D5-BF96-9D3B7CF563B7}" type="slidenum">
              <a:rPr lang="en-US" sz="1200">
                <a:latin typeface="Calibri" pitchFamily="34" charset="0"/>
              </a:rPr>
              <a:pPr algn="r" defTabSz="914501"/>
              <a:t>49</a:t>
            </a:fld>
            <a:endParaRPr lang="en-US" sz="1200" dirty="0">
              <a:latin typeface="Calibri" pitchFamily="34" charset="0"/>
            </a:endParaRPr>
          </a:p>
        </p:txBody>
      </p:sp>
      <p:sp>
        <p:nvSpPr>
          <p:cNvPr id="1300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0052" name="Rectangle 3"/>
          <p:cNvSpPr>
            <a:spLocks noGrp="1" noChangeArrowheads="1"/>
          </p:cNvSpPr>
          <p:nvPr>
            <p:ph type="body" idx="1"/>
          </p:nvPr>
        </p:nvSpPr>
        <p:spPr>
          <a:noFill/>
          <a:ln/>
        </p:spPr>
        <p:txBody>
          <a:bodyPr/>
          <a:lstStyle/>
          <a:p>
            <a:pPr eaLnBrk="1" hangingPunct="1">
              <a:spcBef>
                <a:spcPct val="0"/>
              </a:spcBef>
            </a:pPr>
            <a:endParaRPr lang="en-GB" smtClean="0"/>
          </a:p>
        </p:txBody>
      </p:sp>
    </p:spTree>
    <p:extLst>
      <p:ext uri="{BB962C8B-B14F-4D97-AF65-F5344CB8AC3E}">
        <p14:creationId xmlns:p14="http://schemas.microsoft.com/office/powerpoint/2010/main" val="24452801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PH" smtClean="0"/>
              <a:t>During the monitoring and coaching period, it is important that you regularly monitor the performance of offices, divisions, and employees. You must put monitoring and evaluation mechanisms and tools in place so that timely and appropriate steps can be taken towards meeting performance targets and organizational goals. This requires an information system that supports monitoring and evaluation.</a:t>
            </a:r>
            <a:endParaRPr lang="en-US" smtClean="0"/>
          </a:p>
          <a:p>
            <a:pPr>
              <a:spcBef>
                <a:spcPct val="0"/>
              </a:spcBef>
            </a:pPr>
            <a:endParaRPr lang="en-US" smtClean="0"/>
          </a:p>
        </p:txBody>
      </p:sp>
      <p:sp>
        <p:nvSpPr>
          <p:cNvPr id="147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38A974F-6E1E-46D8-92C9-68D851BB0F78}" type="slidenum">
              <a:rPr lang="en-PH"/>
              <a:pPr fontAlgn="base">
                <a:spcBef>
                  <a:spcPct val="0"/>
                </a:spcBef>
                <a:spcAft>
                  <a:spcPct val="0"/>
                </a:spcAft>
              </a:pPr>
              <a:t>85</a:t>
            </a:fld>
            <a:endParaRPr lang="en-PH"/>
          </a:p>
        </p:txBody>
      </p:sp>
    </p:spTree>
    <p:extLst>
      <p:ext uri="{BB962C8B-B14F-4D97-AF65-F5344CB8AC3E}">
        <p14:creationId xmlns:p14="http://schemas.microsoft.com/office/powerpoint/2010/main" val="30797978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8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3364F97-A46E-4101-B3F7-4674F273E0D1}" type="slidenum">
              <a:rPr lang="en-PH"/>
              <a:pPr fontAlgn="base">
                <a:spcBef>
                  <a:spcPct val="0"/>
                </a:spcBef>
                <a:spcAft>
                  <a:spcPct val="0"/>
                </a:spcAft>
              </a:pPr>
              <a:t>86</a:t>
            </a:fld>
            <a:endParaRPr lang="en-PH"/>
          </a:p>
        </p:txBody>
      </p:sp>
    </p:spTree>
    <p:extLst>
      <p:ext uri="{BB962C8B-B14F-4D97-AF65-F5344CB8AC3E}">
        <p14:creationId xmlns:p14="http://schemas.microsoft.com/office/powerpoint/2010/main" val="2477846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884753" y="8685552"/>
            <a:ext cx="2971697" cy="456889"/>
          </a:xfrm>
          <a:prstGeom prst="rect">
            <a:avLst/>
          </a:prstGeom>
          <a:noFill/>
          <a:ln w="9525">
            <a:noFill/>
            <a:miter lim="800000"/>
            <a:headEnd/>
            <a:tailEnd/>
          </a:ln>
        </p:spPr>
        <p:txBody>
          <a:bodyPr lIns="91430" tIns="45715" rIns="91430" bIns="45715" anchor="b"/>
          <a:lstStyle/>
          <a:p>
            <a:pPr algn="r" defTabSz="914501"/>
            <a:fld id="{62A20A02-C4CC-483C-B26B-0B63E9CF470D}" type="slidenum">
              <a:rPr lang="en-US" sz="1200">
                <a:latin typeface="Calibri" pitchFamily="34" charset="0"/>
              </a:rPr>
              <a:pPr algn="r" defTabSz="914501"/>
              <a:t>50</a:t>
            </a:fld>
            <a:endParaRPr lang="en-US" sz="1200" dirty="0">
              <a:latin typeface="Calibri" pitchFamily="34" charset="0"/>
            </a:endParaRPr>
          </a:p>
        </p:txBody>
      </p:sp>
      <p:sp>
        <p:nvSpPr>
          <p:cNvPr id="1310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1076" name="Rectangle 3"/>
          <p:cNvSpPr>
            <a:spLocks noGrp="1" noChangeArrowheads="1"/>
          </p:cNvSpPr>
          <p:nvPr>
            <p:ph type="body" idx="1"/>
          </p:nvPr>
        </p:nvSpPr>
        <p:spPr>
          <a:noFill/>
          <a:ln/>
        </p:spPr>
        <p:txBody>
          <a:bodyPr/>
          <a:lstStyle/>
          <a:p>
            <a:pPr eaLnBrk="1" hangingPunct="1">
              <a:spcBef>
                <a:spcPct val="0"/>
              </a:spcBef>
            </a:pPr>
            <a:endParaRPr lang="en-GB" smtClean="0"/>
          </a:p>
        </p:txBody>
      </p:sp>
    </p:spTree>
    <p:extLst>
      <p:ext uri="{BB962C8B-B14F-4D97-AF65-F5344CB8AC3E}">
        <p14:creationId xmlns:p14="http://schemas.microsoft.com/office/powerpoint/2010/main" val="2452171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884753" y="8685552"/>
            <a:ext cx="2971697" cy="456889"/>
          </a:xfrm>
          <a:prstGeom prst="rect">
            <a:avLst/>
          </a:prstGeom>
          <a:noFill/>
          <a:ln w="9525">
            <a:noFill/>
            <a:miter lim="800000"/>
            <a:headEnd/>
            <a:tailEnd/>
          </a:ln>
        </p:spPr>
        <p:txBody>
          <a:bodyPr lIns="91430" tIns="45715" rIns="91430" bIns="45715" anchor="b"/>
          <a:lstStyle/>
          <a:p>
            <a:pPr algn="r" defTabSz="914501"/>
            <a:fld id="{13722E23-15B0-491B-9A7C-72A69F30CCF3}" type="slidenum">
              <a:rPr lang="en-US" sz="1200">
                <a:latin typeface="Calibri" pitchFamily="34" charset="0"/>
              </a:rPr>
              <a:pPr algn="r" defTabSz="914501"/>
              <a:t>51</a:t>
            </a:fld>
            <a:endParaRPr lang="en-US" sz="1200" dirty="0">
              <a:latin typeface="Calibri" pitchFamily="34" charset="0"/>
            </a:endParaRPr>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2100" name="Rectangle 3"/>
          <p:cNvSpPr>
            <a:spLocks noGrp="1" noChangeArrowheads="1"/>
          </p:cNvSpPr>
          <p:nvPr>
            <p:ph type="body" idx="1"/>
          </p:nvPr>
        </p:nvSpPr>
        <p:spPr>
          <a:noFill/>
          <a:ln/>
        </p:spPr>
        <p:txBody>
          <a:bodyPr/>
          <a:lstStyle/>
          <a:p>
            <a:pPr eaLnBrk="1" hangingPunct="1">
              <a:spcBef>
                <a:spcPct val="0"/>
              </a:spcBef>
            </a:pPr>
            <a:endParaRPr lang="en-GB" smtClean="0"/>
          </a:p>
        </p:txBody>
      </p:sp>
    </p:spTree>
    <p:extLst>
      <p:ext uri="{BB962C8B-B14F-4D97-AF65-F5344CB8AC3E}">
        <p14:creationId xmlns:p14="http://schemas.microsoft.com/office/powerpoint/2010/main" val="1023381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txBox="1">
            <a:spLocks noGrp="1" noChangeArrowheads="1"/>
          </p:cNvSpPr>
          <p:nvPr/>
        </p:nvSpPr>
        <p:spPr bwMode="auto">
          <a:xfrm>
            <a:off x="3884753" y="8685552"/>
            <a:ext cx="2971697" cy="456889"/>
          </a:xfrm>
          <a:prstGeom prst="rect">
            <a:avLst/>
          </a:prstGeom>
          <a:noFill/>
          <a:ln w="9525">
            <a:noFill/>
            <a:miter lim="800000"/>
            <a:headEnd/>
            <a:tailEnd/>
          </a:ln>
        </p:spPr>
        <p:txBody>
          <a:bodyPr lIns="91430" tIns="45715" rIns="91430" bIns="45715" anchor="b"/>
          <a:lstStyle/>
          <a:p>
            <a:pPr algn="r" defTabSz="914501"/>
            <a:fld id="{C91F60DF-EFC6-4800-9E4B-5F6FFF90A37F}" type="slidenum">
              <a:rPr lang="en-US" sz="1200">
                <a:latin typeface="Calibri" pitchFamily="34" charset="0"/>
              </a:rPr>
              <a:pPr algn="r" defTabSz="914501"/>
              <a:t>52</a:t>
            </a:fld>
            <a:endParaRPr lang="en-US" sz="1200" dirty="0">
              <a:latin typeface="Calibri" pitchFamily="34" charset="0"/>
            </a:endParaRPr>
          </a:p>
        </p:txBody>
      </p:sp>
      <p:sp>
        <p:nvSpPr>
          <p:cNvPr id="1331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3124" name="Rectangle 3"/>
          <p:cNvSpPr>
            <a:spLocks noGrp="1" noChangeArrowheads="1"/>
          </p:cNvSpPr>
          <p:nvPr>
            <p:ph type="body" idx="1"/>
          </p:nvPr>
        </p:nvSpPr>
        <p:spPr>
          <a:noFill/>
          <a:ln/>
        </p:spPr>
        <p:txBody>
          <a:bodyPr/>
          <a:lstStyle/>
          <a:p>
            <a:pPr eaLnBrk="1" hangingPunct="1">
              <a:spcBef>
                <a:spcPct val="0"/>
              </a:spcBef>
            </a:pPr>
            <a:endParaRPr lang="en-GB" smtClean="0"/>
          </a:p>
        </p:txBody>
      </p:sp>
    </p:spTree>
    <p:extLst>
      <p:ext uri="{BB962C8B-B14F-4D97-AF65-F5344CB8AC3E}">
        <p14:creationId xmlns:p14="http://schemas.microsoft.com/office/powerpoint/2010/main" val="2752837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3884753" y="8685552"/>
            <a:ext cx="2971697" cy="456889"/>
          </a:xfrm>
          <a:prstGeom prst="rect">
            <a:avLst/>
          </a:prstGeom>
          <a:noFill/>
          <a:ln w="9525">
            <a:noFill/>
            <a:miter lim="800000"/>
            <a:headEnd/>
            <a:tailEnd/>
          </a:ln>
        </p:spPr>
        <p:txBody>
          <a:bodyPr lIns="91430" tIns="45715" rIns="91430" bIns="45715" anchor="b"/>
          <a:lstStyle/>
          <a:p>
            <a:pPr algn="r" defTabSz="914501"/>
            <a:fld id="{9F193F3D-ED6A-4EC5-B816-3C353AD58C9C}" type="slidenum">
              <a:rPr lang="en-US" sz="1200">
                <a:latin typeface="Calibri" pitchFamily="34" charset="0"/>
              </a:rPr>
              <a:pPr algn="r" defTabSz="914501"/>
              <a:t>53</a:t>
            </a:fld>
            <a:endParaRPr lang="en-US" sz="1200" dirty="0">
              <a:latin typeface="Calibri" pitchFamily="34" charset="0"/>
            </a:endParaRPr>
          </a:p>
        </p:txBody>
      </p:sp>
      <p:sp>
        <p:nvSpPr>
          <p:cNvPr id="1341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4148" name="Rectangle 3"/>
          <p:cNvSpPr>
            <a:spLocks noGrp="1" noChangeArrowheads="1"/>
          </p:cNvSpPr>
          <p:nvPr>
            <p:ph type="body" idx="1"/>
          </p:nvPr>
        </p:nvSpPr>
        <p:spPr>
          <a:noFill/>
          <a:ln/>
        </p:spPr>
        <p:txBody>
          <a:bodyPr/>
          <a:lstStyle/>
          <a:p>
            <a:pPr eaLnBrk="1" hangingPunct="1">
              <a:spcBef>
                <a:spcPct val="0"/>
              </a:spcBef>
            </a:pPr>
            <a:endParaRPr lang="en-GB" smtClean="0"/>
          </a:p>
        </p:txBody>
      </p:sp>
    </p:spTree>
    <p:extLst>
      <p:ext uri="{BB962C8B-B14F-4D97-AF65-F5344CB8AC3E}">
        <p14:creationId xmlns:p14="http://schemas.microsoft.com/office/powerpoint/2010/main" val="3784197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txBox="1">
            <a:spLocks noGrp="1" noChangeArrowheads="1"/>
          </p:cNvSpPr>
          <p:nvPr/>
        </p:nvSpPr>
        <p:spPr bwMode="auto">
          <a:xfrm>
            <a:off x="3884753" y="8685552"/>
            <a:ext cx="2971697" cy="456889"/>
          </a:xfrm>
          <a:prstGeom prst="rect">
            <a:avLst/>
          </a:prstGeom>
          <a:noFill/>
          <a:ln w="9525">
            <a:noFill/>
            <a:miter lim="800000"/>
            <a:headEnd/>
            <a:tailEnd/>
          </a:ln>
        </p:spPr>
        <p:txBody>
          <a:bodyPr lIns="91430" tIns="45715" rIns="91430" bIns="45715" anchor="b"/>
          <a:lstStyle/>
          <a:p>
            <a:pPr algn="r" defTabSz="914501"/>
            <a:fld id="{E69D7BE2-7B25-4472-84BB-B14B12EFC9C9}" type="slidenum">
              <a:rPr lang="en-US" sz="1200">
                <a:latin typeface="Calibri" pitchFamily="34" charset="0"/>
              </a:rPr>
              <a:pPr algn="r" defTabSz="914501"/>
              <a:t>54</a:t>
            </a:fld>
            <a:endParaRPr lang="en-US" sz="1200" dirty="0">
              <a:latin typeface="Calibri" pitchFamily="34" charset="0"/>
            </a:endParaRPr>
          </a:p>
        </p:txBody>
      </p:sp>
      <p:sp>
        <p:nvSpPr>
          <p:cNvPr id="1351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5172" name="Rectangle 3"/>
          <p:cNvSpPr>
            <a:spLocks noGrp="1" noChangeArrowheads="1"/>
          </p:cNvSpPr>
          <p:nvPr>
            <p:ph type="body" idx="1"/>
          </p:nvPr>
        </p:nvSpPr>
        <p:spPr>
          <a:noFill/>
          <a:ln/>
        </p:spPr>
        <p:txBody>
          <a:bodyPr/>
          <a:lstStyle/>
          <a:p>
            <a:pPr eaLnBrk="1" hangingPunct="1">
              <a:spcBef>
                <a:spcPct val="0"/>
              </a:spcBef>
            </a:pPr>
            <a:endParaRPr lang="en-GB" smtClean="0"/>
          </a:p>
        </p:txBody>
      </p:sp>
    </p:spTree>
    <p:extLst>
      <p:ext uri="{BB962C8B-B14F-4D97-AF65-F5344CB8AC3E}">
        <p14:creationId xmlns:p14="http://schemas.microsoft.com/office/powerpoint/2010/main" val="8659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8/4/2015</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4501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8/4/2015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68658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8/4/2015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38806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8/4/2015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42845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8/4/2015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10206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8/4/2015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66943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8/4/2015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8249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8/4/2015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67364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8/4/2015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1101926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4" name="Freeform 3"/>
          <p:cNvSpPr>
            <a:spLocks/>
          </p:cNvSpPr>
          <p:nvPr/>
        </p:nvSpPr>
        <p:spPr bwMode="auto">
          <a:xfrm>
            <a:off x="666751" y="5945188"/>
            <a:ext cx="6587067"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defRPr/>
            </a:pPr>
            <a:endParaRPr lang="en-US" sz="1800">
              <a:latin typeface="Arial" charset="0"/>
              <a:ea typeface="+mn-ea"/>
              <a:cs typeface="+mn-cs"/>
            </a:endParaRPr>
          </a:p>
        </p:txBody>
      </p:sp>
      <p:sp>
        <p:nvSpPr>
          <p:cNvPr id="5" name="Freeform 11"/>
          <p:cNvSpPr>
            <a:spLocks/>
          </p:cNvSpPr>
          <p:nvPr/>
        </p:nvSpPr>
        <p:spPr bwMode="auto">
          <a:xfrm>
            <a:off x="647700" y="5938838"/>
            <a:ext cx="4921251" cy="933450"/>
          </a:xfrm>
          <a:custGeom>
            <a:avLst/>
            <a:gdLst>
              <a:gd name="T0" fmla="*/ 0 w 5591"/>
              <a:gd name="T1" fmla="*/ 0 h 588"/>
              <a:gd name="T2" fmla="*/ 2147483647 w 5591"/>
              <a:gd name="T3" fmla="*/ 0 h 588"/>
              <a:gd name="T4" fmla="*/ 2147483647 w 5591"/>
              <a:gd name="T5" fmla="*/ 2147483647 h 588"/>
              <a:gd name="T6" fmla="*/ 2147483647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n-US"/>
          </a:p>
        </p:txBody>
      </p:sp>
      <p:sp>
        <p:nvSpPr>
          <p:cNvPr id="6" name="Right Triangle 5"/>
          <p:cNvSpPr>
            <a:spLocks/>
          </p:cNvSpPr>
          <p:nvPr/>
        </p:nvSpPr>
        <p:spPr bwMode="auto">
          <a:xfrm>
            <a:off x="-8056" y="5791253"/>
            <a:ext cx="4536419"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sz="1800"/>
          </a:p>
        </p:txBody>
      </p:sp>
      <p:cxnSp>
        <p:nvCxnSpPr>
          <p:cNvPr id="7" name="Straight Connector 6"/>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19200" y="304800"/>
            <a:ext cx="10972800" cy="1143000"/>
          </a:xfrm>
        </p:spPr>
        <p:txBody>
          <a:bodyPr/>
          <a:lstStyle/>
          <a:p>
            <a:r>
              <a:rPr lang="en-US" smtClean="0"/>
              <a:t>Click to edit Master title style</a:t>
            </a:r>
            <a:endParaRPr lang="en-PH"/>
          </a:p>
        </p:txBody>
      </p:sp>
      <p:sp>
        <p:nvSpPr>
          <p:cNvPr id="3" name="SmartArt Placeholder 2"/>
          <p:cNvSpPr>
            <a:spLocks noGrp="1"/>
          </p:cNvSpPr>
          <p:nvPr>
            <p:ph type="dgm" idx="1"/>
          </p:nvPr>
        </p:nvSpPr>
        <p:spPr>
          <a:xfrm>
            <a:off x="1320800" y="1600201"/>
            <a:ext cx="10261600" cy="4525963"/>
          </a:xfrm>
        </p:spPr>
        <p:txBody>
          <a:bodyPr>
            <a:normAutofit/>
          </a:bodyPr>
          <a:lstStyle/>
          <a:p>
            <a:pPr lvl="0"/>
            <a:endParaRPr lang="en-PH" noProof="0" smtClean="0"/>
          </a:p>
        </p:txBody>
      </p:sp>
      <p:sp>
        <p:nvSpPr>
          <p:cNvPr id="8" name="Date Placeholder 3"/>
          <p:cNvSpPr>
            <a:spLocks noGrp="1"/>
          </p:cNvSpPr>
          <p:nvPr>
            <p:ph type="dt" sz="half" idx="10"/>
          </p:nvPr>
        </p:nvSpPr>
        <p:spPr/>
        <p:txBody>
          <a:bodyPr/>
          <a:lstStyle>
            <a:lvl1pPr>
              <a:defRPr/>
            </a:lvl1pPr>
          </a:lstStyle>
          <a:p>
            <a:pPr>
              <a:defRPr/>
            </a:pPr>
            <a:endParaRPr lang="en-US"/>
          </a:p>
        </p:txBody>
      </p:sp>
      <p:sp>
        <p:nvSpPr>
          <p:cNvPr id="9" name="Footer Placeholder 4"/>
          <p:cNvSpPr>
            <a:spLocks noGrp="1"/>
          </p:cNvSpPr>
          <p:nvPr>
            <p:ph type="ftr" sz="quarter" idx="11"/>
          </p:nvPr>
        </p:nvSpPr>
        <p:spPr/>
        <p:txBody>
          <a:bodyPr/>
          <a:lstStyle>
            <a:lvl1pPr>
              <a:defRPr/>
            </a:lvl1pPr>
          </a:lstStyle>
          <a:p>
            <a:pPr>
              <a:defRPr/>
            </a:pPr>
            <a:r>
              <a:rPr lang="en-US"/>
              <a:t>Civil Service Commission – </a:t>
            </a:r>
            <a:r>
              <a:rPr lang="en-US">
                <a:solidFill>
                  <a:srgbClr val="990033"/>
                </a:solidFill>
              </a:rPr>
              <a:t>Strategic Performance Management System</a:t>
            </a:r>
          </a:p>
        </p:txBody>
      </p:sp>
      <p:sp>
        <p:nvSpPr>
          <p:cNvPr id="10" name="Slide Number Placeholder 5"/>
          <p:cNvSpPr>
            <a:spLocks noGrp="1"/>
          </p:cNvSpPr>
          <p:nvPr>
            <p:ph type="sldNum" sz="quarter" idx="12"/>
          </p:nvPr>
        </p:nvSpPr>
        <p:spPr/>
        <p:txBody>
          <a:bodyPr/>
          <a:lstStyle>
            <a:lvl1pPr>
              <a:defRPr/>
            </a:lvl1pPr>
          </a:lstStyle>
          <a:p>
            <a:pPr>
              <a:defRPr/>
            </a:pPr>
            <a:fld id="{043516C9-505A-4643-A43B-C9130FA0FE8E}" type="slidenum">
              <a:rPr lang="en-US"/>
              <a:pPr>
                <a:defRPr/>
              </a:pPr>
              <a:t>‹#›</a:t>
            </a:fld>
            <a:endParaRPr lang="en-US"/>
          </a:p>
        </p:txBody>
      </p:sp>
    </p:spTree>
    <p:extLst>
      <p:ext uri="{BB962C8B-B14F-4D97-AF65-F5344CB8AC3E}">
        <p14:creationId xmlns:p14="http://schemas.microsoft.com/office/powerpoint/2010/main" val="2397510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8/4/2015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83170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8/4/2015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61982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8/4/2015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27227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8/4/2015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674926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pPr/>
              <a:t>8/4/2015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41491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pPr/>
              <a:t>8/4/2015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04489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8/4/2015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975973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8/4/2015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803653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8A87A34-81AB-432B-8DAE-1953F412C126}" type="datetimeFigureOut">
              <a:rPr lang="en-US" smtClean="0"/>
              <a:pPr/>
              <a:t>8/4/2015</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1885852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web.csc.gov.ph/cscsite2/2014-02-21-08-28-23/pdf-files/file/2018-mc07s2015" TargetMode="External"/><Relationship Id="rId3" Type="http://schemas.openxmlformats.org/officeDocument/2006/relationships/hyperlink" Target="http://web.csc.gov.ph/cscsite2/2014-02-21-08-28-23/pdf-files/file/1925-mc2s2015" TargetMode="External"/><Relationship Id="rId7" Type="http://schemas.openxmlformats.org/officeDocument/2006/relationships/hyperlink" Target="http://web.csc.gov.ph/cscsite2/2014-02-21-08-28-23/pdf-files/file/2012-mc06s2015" TargetMode="External"/><Relationship Id="rId2" Type="http://schemas.openxmlformats.org/officeDocument/2006/relationships/hyperlink" Target="http://web.csc.gov.ph/cscsite2/2014-02-21-08-28-23/pdf-files/file/1924-mc1s2015" TargetMode="External"/><Relationship Id="rId1" Type="http://schemas.openxmlformats.org/officeDocument/2006/relationships/slideLayout" Target="../slideLayouts/slideLayout2.xml"/><Relationship Id="rId6" Type="http://schemas.openxmlformats.org/officeDocument/2006/relationships/hyperlink" Target="http://web.csc.gov.ph/cscsite2/2014-02-21-08-28-23/pdf-files/file/2011-mc05s2015" TargetMode="External"/><Relationship Id="rId5" Type="http://schemas.openxmlformats.org/officeDocument/2006/relationships/hyperlink" Target="http://web.csc.gov.ph/cscsite2/2014-02-21-08-28-23/pdf-files/file/1963-mc04s2015" TargetMode="External"/><Relationship Id="rId10" Type="http://schemas.openxmlformats.org/officeDocument/2006/relationships/hyperlink" Target="http://web.csc.gov.ph/cscsite2/2014-02-21-08-28-23/pdf-files/file/2068-mc09s2015" TargetMode="External"/><Relationship Id="rId4" Type="http://schemas.openxmlformats.org/officeDocument/2006/relationships/hyperlink" Target="http://web.csc.gov.ph/cscsite2/2014-02-21-08-28-23/pdf-files/file/1968-mc03s2015" TargetMode="External"/><Relationship Id="rId9" Type="http://schemas.openxmlformats.org/officeDocument/2006/relationships/hyperlink" Target="http://web.csc.gov.ph/cscsite2/2014-02-21-08-28-23/pdf-files/file/2061-mc08s2015"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eb.csc.gov.ph/cscsite2/2014-02-21-08-28-23/pdf-files/file/1968-mc03s2015"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2.png"/><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6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914400" y="228600"/>
            <a:ext cx="9366251" cy="1143000"/>
          </a:xfrm>
        </p:spPr>
        <p:txBody>
          <a:bodyPr/>
          <a:lstStyle/>
          <a:p>
            <a:pPr eaLnBrk="1" hangingPunct="1">
              <a:defRPr/>
            </a:pPr>
            <a:r>
              <a:rPr lang="en-PH" dirty="0" smtClean="0">
                <a:solidFill>
                  <a:srgbClr val="FF0000"/>
                </a:solidFill>
                <a:ea typeface="+mj-ea"/>
                <a:cs typeface="+mj-cs"/>
              </a:rPr>
              <a:t>AGENCY HOSTS</a:t>
            </a:r>
          </a:p>
        </p:txBody>
      </p:sp>
      <p:sp>
        <p:nvSpPr>
          <p:cNvPr id="15362" name="Rectangle 2"/>
          <p:cNvSpPr>
            <a:spLocks noChangeArrowheads="1"/>
          </p:cNvSpPr>
          <p:nvPr/>
        </p:nvSpPr>
        <p:spPr bwMode="auto">
          <a:xfrm>
            <a:off x="2088444" y="1524000"/>
            <a:ext cx="492195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PH" sz="2400" dirty="0" smtClean="0"/>
              <a:t>UP SYSTEM</a:t>
            </a:r>
            <a:br>
              <a:rPr lang="en-PH" sz="2400" dirty="0" smtClean="0"/>
            </a:br>
            <a:r>
              <a:rPr lang="en-PH" sz="2400" dirty="0" smtClean="0"/>
              <a:t>UP Diliman</a:t>
            </a:r>
          </a:p>
          <a:p>
            <a:r>
              <a:rPr lang="en-PH" sz="2400" dirty="0" smtClean="0"/>
              <a:t>UP Open University</a:t>
            </a:r>
          </a:p>
          <a:p>
            <a:r>
              <a:rPr lang="en-PH" sz="2400" dirty="0" smtClean="0"/>
              <a:t>UP Manila</a:t>
            </a:r>
          </a:p>
          <a:p>
            <a:r>
              <a:rPr lang="en-PH" sz="2400" dirty="0" smtClean="0"/>
              <a:t>UP PGH</a:t>
            </a:r>
          </a:p>
          <a:p>
            <a:r>
              <a:rPr lang="en-PH" sz="2400" dirty="0" smtClean="0"/>
              <a:t>UP Los Banos</a:t>
            </a:r>
            <a:endParaRPr lang="en-PH" sz="2400" dirty="0"/>
          </a:p>
        </p:txBody>
      </p:sp>
      <p:sp>
        <p:nvSpPr>
          <p:cNvPr id="15364" name="AutoShape 6" descr="data:image/jpeg;base64,/9j/4AAQSkZJRgABAQAAAQABAAD/2wCEAAkGBxQTEhUUEhQUFhUXGR4ZGBcXGBUYFhwWFxkWHBwdGRccICggGB0lHRwUITEhKCkrLi4uGh8zODMsNygtLisBCgoKDg0OGxAQGzcmICQtLDQvNDQvNDc0LCwsLCwsNDQ0LCw0LCwsLCwsLCwsLCwsLCwsLCwsLCwsLCwsLCwsLP/AABEIAKAAyAMBEQACEQEDEQH/xAAbAAEAAgMBAQAAAAAAAAAAAAAABQYDBAcCAf/EAEUQAAIBAwEFBAYHBgQEBwAAAAECAwAEERIFBiExQQcTUWEUIjJxgZEXI0JSU3KhMzRiorHhFZLB0UNjgvEWJCVEg7Lw/8QAGgEBAAIDAQAAAAAAAAAAAAAAAAIDAQQFBv/EADURAAEDAgMFBQcEAwEAAAAAAAEAAgMEEQUSIRMxQVFhFSIycaEjM1KBkbHwFMHR4SRCYjT/2gAMAwEAAhEDEQA/AO40RKIlESiJREoiURKIlEUftTbUFuMyyKpxnTn1j7l51dFTyS+AKmWojiHfKq13v4zcLW3Zv4nz/wDUceddFmGNbrK/6LmSYtc2ibdfLa82nKOBRf8A48f1NHR0bDr91Fk9bJ4R6L0dl7VP/usfBP8Aasbai+D7qWzxD4l9WDasfEyq/vVT/TFM1E//AFsn+ezUm61l3rvYW+uiWRfJWQjxweINT/RU8g7jreqrGIzxn2jb/KymNl78W8nCTMLeD8vgw4VrS4dKzVveHT+Fuw4lDJv0Ks6sCMg5B6iuedN66AN19oiURKIlESiJREoiURKIlESiJREoiURKIvjMAMngBzNBqhNlQ9s74STP3FgCTyMmM/5fAfxGuxBQMjbtKj6LjVGIOe7Z0+/mvVlucifXX0uW+1k+r8WPGsSV7ndyBuiizDwPaVDltRbwRJlLK3Z+mpV9T51WaV7u9M+33UhWRsu2nZf7LY/9SkH/AAYx8Sah/iN5lWf5zxwC+f4JeHnc4PlT9RANzFH9JVHfIi7Ov09iZG/NmhlpXb22WRBWs3PBXybal5F+3gWRDz7vJPyrIhp3+7dY9UdUVUfvGXHRRskFhd+r+7yeBAVj8Dzq8OqYNfEFr5aSo0HcK0Sl5ss+r68GfZ4lcdeP2D+lXXp60a6O/PqoXqKHq38+iuu7+3ortNSHDD2kJGpT/qPOuTUUz4HWdu5rs01Sydt2/RS1a62EoiURKIlESiJREoiURKIlESiJRF8ZgBk8AOZpvQmy5ztbaU20pzb2zYgX2mGcMPE+XgK7kMUdHHtJPEuDPPJVybKI91TUk0GzUEUKGSd+Sj22Pi3lWoGyVbi95s0fRbLnRUTcjBdxWpPYDhPtSYZPFYQfU92Opq1sp93St+fFUuiHvKt3kFnttrzSAJZWwjT70gwvwAqDoI26zPueimyplf3aeOw6rONhXchzNclfKPhUP1MDPAy/mpfo6mQ3kkt5KtbeIglMaXE7aV1P62ceXvqFRUSAQkNAzPt8lpSsDHua15Ngp+y2AZI1khu5vWGeJyKukqcjyx8Y0W1HRl7A+OUrKV2hAM5jmUdOOuo/4sh4gqdq2EcHBa739pdEpcxdzL0LgBs/wmpiKeEZonZh0UDNT1ByzNyu6pNBc2QOM3NseatxkA8vEVhroajf3X+iy5k1KNO+z1UFtDZgAF7s5uC8WQe0niMeHiK3I5ifYVA+fNab4g0fqKY6cRyV23V2+t3Fq4CReDqDyPQjyPSuVV0pgfbhwXapKoTsvx4qarVW0lESiJREoiURKIlESiJREoiURUHfXbMk0wsbc8/VkOOZOMLnoAM5rs0NO2Nm3k+S4uIVLnv/AE8fHepKYps63SKFdc8nBR1Zup9wzWu3NVyF7zZo9ArXFtFEGMF3n1KjYdVs5SMd/fScXc8VjHn4Cr3Wlbmd3Yxu6rWbeF2VvelO/opvZW66g97ct30p56uKj8o6VqS1hIyR91q3YKAA55TmcrEowMCtJdECy1NqXXdxk6gGPBc/e6VRUVLadm0eCQN9lB50sDYnd5rk0FoA0xknQu4IPkT41bW4lUVIgdFTOytId5hcBkLGZg+QXIP1Vp7OpDEpjaVHQn1Mfe6ip1mLipqtk6FzH2ub8lvYcwxtN3AtO7zV8rC6i0tpbKinXEqBvA44j3GrYpnxm7SqZqeOYWeFWn7/AGcc+tPa9esifHwreGyqx8L/AEK5p21EfiZ6hLywxi92eQcjLxj2HXrw+9zoyW/sKj5HkkkNv8im+Y5quXr9yyX1lwRjh0+655ow8D+lb0Y2gNPNv4HmOa0XO2ThUQbjvHI8l0vZd+s8SSp7LDPHmPEHzFcKWJ0Tyx3BeiikEjA9vFbVVqxKIlESiJREoiURKIlESiKL3j2utrA0h4nko8WPKtimgM0gaPn5LXqZxDGXlVjcCw0JJdzH1mzxPkck58638RlzOELNwXLw2OwdUPK002g7yGdRquJyUt0P/DVebH3jFWGJrW7M+Furuq12zve/ajVztGjkrju9sRbZMe1I3F3PtE+/wrmVNQZndBuC7NJStgbzJ3lS1a6218Y44mlrrBNlzbfq6jlkSTvgI4zyH3qrpq+pe+WijgueN+XNcetDJHNlD9P3U5u/u5A8TyFeMy4JPgeo8Klh89dTRCKc+E6DkOS2I6SCVucf7D8IVS2vs+OOZII37tkOUHifGq6WfEqUTVk0ee+93JvJaVRDEXiKN1rfddM2PfrLGNLBiODY8RSnmdNGJXMLb8Cu1G9pFmuvbet+rlYvjKCMHiDS9lgi+hVMvIjs2bvYwTayHEifcY8ivgK6jHCrZkd4xu6rjyNNFJnb4DvHJYt47JYiZo8NBP6sijlrbk491SppDIMjvE3d5clXWRCP2jNWu3+fNam4m0+5mNsxzG5Ohv4xzx5MOPvq2vh2ke1G8b/L+ljDJ8jtkTod3n/a6JXEXeSiJREoiURKIlESiJREoi5z2jSma5htwfZUngftuQBkeQH6mu5hrdnE6Q/gC4OLPL3tjH4SpXfCYQWccHLWAhPuArWommWcyctVbiDtjTNi56KubB3mit3aSaM94wCjyVfDwzW9UUb5WhrDoufSVbYXFzm3KnfpJg+4/wAxWp2RLzXQ7YZ8JW1s/fyCXUFVgwGcHHECudiMLqEMdJ4XG1+RK2IMRZLcW1Hqsa71LdwSiPMZxjLeHlWni1X2VPGwNzl2unBI6gVcLwDltzVW3T2bBM5t894M6z5EVfWnFZKiOsy7O2l+bVpUccD7xE3vqumm6hhCoXVcDAGR0q3LJIS61119pFCAwmygt79mRFTdYyyD2h4eNalY2snjbTQHS+o59FRURQi87t9lXNxJUieSRJdSMMlT1PE8Kxi2M1VNs4aqC3DQ7gtXDomh7ntfw3c1YLTfyF1kYoyqnMnHH3Vt1UewliiBzOk3Afur4sRY9rnEWDVqDtKg+4/zFdM4RKOK1+2G/CVjue0K2kUo8bFWGCOHWstwuZpDgdyi/FY3tLXMNivW5N6JopLVwQuD3WeJMZ6/Co10ZjeJm/PzWMPkEjHQO+Xkqhcq0E7Jx1Q4aM+Og5/UV02ESxh3B2/5rmBroJbcW/sux2dwJEV15MoYfEV5h7S1xaeC9axwc0OHFZqipJREoiURKIlESiJREoi5qiGXajM32ZgB+VBj/Wu6SGUgA5fdeefd9brwP2WTf9GuLy3tlOOufDNRw4iKB8pUsRBlqBGPy6z3nZ20rapLgE4xwTHAfGosxVrBZrPVSOEPOpf6LB9F/wDz/wCX+9T7Z/5WOx3fH6L1F2aFWDLcYI/h6fOqp8SZPE6KRlwfupNwl7TcP9FIbV3HMjI0coj08wF4EjrXDwmFtHFKyb2hfoCeAW3VUJlc10Zy26cVvjZa2UE0sYBlKklsdfd0FbFEyQBlO992g6dApSRNgjdK0d6y49NO0jF3Ylm4njXsmtDBlaF5d7iTqr32ZXrSd7bSevHpzx44zXIxRgZllboV18MeXl0TvCQpTaG4OoqIpe7RTqC6c8Tz41xaRzWOlkqBndILEngBustufDi6wjdYD7r1tjcTvgoWUIoHEBeZ8aowVgw9z5JO+47j8IU6ug22UMOUD1Ub9F//AD/5f713+2f+fVafY7vj9F9PZePx/wCX+9O2f+U7Hd8fost1sqWxeCZpRIqkRY04wrHr41Bk0dS1zA219VCSnkpHMkLrgaLD2kWuieG4HI+qfjU8MfmjdH81LFWZZGyDcVZtw5SbKMH7JZB7lJA/SufiDQJzbjqulh7i6BqsNaa3UoiURKIlESiJREoiURc73WfXdhz9ou385Fdqq0gt0H2XAp9aq56/crS302m1ttESqASEGAauoYRNS5DzVVbIY6vOOFli+kmf8NfnUuyYuadqzdF8+kmf8NfnTsmLmnas3RPpJn/DX507Ji5p2rN0X0dpM/4a/OnZEXNO1ZuisGwN+Iro9zOgRmGMZyDnpWlUYc+EZ2G9luwYi2buSC11o3/ZmC5MU2lSfZIziro8Xs2z23Kqkwg37rtFLWtpb7JgLMcs3Xqx8BWs98tdJYblsNZFQszO1JVcue0yUn1IVA8zW83CGDe5aTsWkO4ALD9JM/4a/Opdkxc1DtWbon0kz/hr86dkxc07Vm6J9JM/4a/OnZMXNO1Zui09rb8yzx6HRQM5znwq2HDmRuzAqmeukmZlcrLvuuvZcbdRpP6VoUJy1ZC36vvUrHeS3uzmcmOVOisMf9QzVGJC0gPRbWGH2RHIq4Vzl0UoiURKIlESiJREoiURcw3cl7u6hQ/edf52rvVDc0BPRv2C83C7LVNHV33Kkd5tlxS36i4OlGXAPLiPOqaWZ7KY7PfdXVcbXVdnmwIXyHdbZztpWQZ8Mijq2raLkLLaSkcbB63G3BswMk4HvFVjE5yrjhkI1Llhj3NsGOBICfzCpGvqhqQoChpibB/qvd12f2uhipIODg54ZrDMUmzC6k/C4shIcuXPlG4Hih5jxFehFnDzXAFwu9bFnLwRMeZUE+/FeOnblkcBzXsKZ5fE1x5LmXafclroIT6qrkDzNd/CmAQl3NcDFHkzEcgvm427Md2rvK3AcAo5++lfWPgIaxYoKNsxOY7lZptxbJfabHvIFc8YlUHcFvuw6Bu9y8w7k2L+y4PuYVJ2IVLd4WG4fTu8L0udybGMZdtI8yKw3Eal3hCPw+nZq5yidr7vWC28kkUgLKOHEZz7q2YaqqMoa4LVmp6YRFzH6rf22c7GXPPQKpg/9xtzWxL/AOFvyW12ar6s7dCy4+C1TifvAOn7rZwz3Z81dK5q6SURKIlESiJREoiURKIuQbYuu5vS/Lu7gnlj1W4/716WBm0p7c2/ZeYqTs6gu5H+1Zu0+y722SVfsHPwbFaGFSZJSw8Vv4ozPG2QfgK51PsWeNQ7RNpIyCAa7jaiNxygriOieBcjQrw1zNIAhMjAchxrIZGzXQKBJdovUmyZ0GoxSAeODWBPG42uFkxvtqPRP8QuCujXJj7vGmyiBzWCZ3Wy39VqPyq0Ksb13jdv91h/IK8fU++d5r19H7hvkuYdpH76fyiu/hnuPmuBifvz8lXbe4kj9aNmXzWt5zGO0ctFji3UL2VnnPESSH3Go+zjHAKVnPN96SWc0JyUkQ+ODQSRyDeCha5p1Fl80zXDcRJI3uNZ9nEOATvPNxqUvNlyQsqSKVZjwFGTMkBLTeyy9jmmzhZdL3ti02EMXjpX9K4NGb1Ln+a7NaC2lYzyUh2epizU49pmPvGeH6VRiJ9uR5Ldw4Wpx8/urNWit5KIlESiJREoiURKIlEXLu0awxdZOQsqZyeWqPw+BHzrv4ZJ7G3wn0K89izLSh3MfZWPdW4F3aGCX2guCOuk+ya0qthgm2jNy2qJ7ainML94+yrz74T2ZNtNGHKcmJ5r0/St0UEVQNqw2utMVs9ONk4A25rHH2haTlbWMHxH/apHCr73lRGJFpuGBZT2mSfgr8zUex2/Ep9ry/CFrtv+Dn/ysYJGM/8A4VMYX/2VWcRJv7MKmztks3ic11GiwsubfVd23c/dYfyD+leQqfeu816+j9w3yXMe0n99P5RXfwv3HzXn8T9+fktTd3eX0VGQxJICftVZU0e2cHZrKqnqjECMoN+amou0crwW3Rfcf7VqnCQd71tNxR7fCwBfX7SWYYaBCPAn+1YGEAbnLJxaR2haF5i7RinsW0a+4/2rJwnNveVhmJvb4WAL5F3t7cwvKMFsOi9BGOdDkp4nNb5HzVXtKmdpdx+ykO0W++sWIfZXI/MxwKpw2OzS8/gC2sTeXShg4fcq77Hs+5gji+4oHjxxx4+/NcmWTaPLzxK7cTMjA0cAtyq1YlESiJREoiURKIlESiKvb77H9ItzjOuM618yAcj4jNbdFUbGW53HQrTrafbREDeNQqZsG/KD0mPiY/26j8LkuP1rrVEQJ2TuPh81wqWR0ftW8PEOisO+ew1vYFngwXUZGPtKenvFaVDUmnkMb9y6VdTiojEse/7hRWxdzLS5jDpJICODKcZVvMVsT4hPC7K4DotamoIZ2ZmuPVSH0aW/4kn6VT2vLyC2Ox2fEV4m7N4ApPeScAT0rIxaUm1gouwlgaTmXMp1wWHgcV32m4BXBXd93f3aH8g/pXj6n3rvNevo/cN8lzHtK/fT+QV6DC/cfNefxP35+S97lbrR3iO0jMpU4wKjXVr6dwDQs0NE2e9zaysn0aQfiSfpWj2vLyC6HY7PiKHs0t/xJP0p2vLyCdjs+JV9N27dpz3TsYIPWldsaSw46VPXNbhq5RH3h3nbgueKaMyHKbtbvP7K0btKNMt7INKkExL92IdPjXPqr3bA3U8epXQo2gB1S4WHDoFBbtWzXl4Zj7CN3h959hfhjNbdW8U8AjG8i38rXoIzPOZTuBv/AAF02uEvQJREoiURKIlESiJREoiURKIuYbdt22ded6i5hkJJXoR1Q9OuRXdpntqoNm495v5f+V5+rjdTTbVou07x+38KVsLz0IiSMmSylOQRziY88+VUSR/qO67SQeqsik/S2czWN3opDaGx21i7sHUORll+xIPPzqmOcW2M409Qr5aY329MdfQrTk7RI4zpnhlRxzB8fKrRhTn6scCFEYrbRzDdeJu0e3KkaJOII6VJuEyg7woOxZjmkZSuYTtksfE5rvt0AC4IXeN3/wB2h/IP6V4+o967zXr6T3DfJcx7S/33/oFd/C/cfNcDFPfn5L1uTvRHZo6yKxLHIIrFdRvqHAtKzQ1rYL3F7qyN2mWw+xJ+laPZEvMLoDF2H/Ur29/PtBcRhre3+3I3ByP4fKsCKOlN3d53AKLpZawWb3WcSte1tFuytvbjTZRHLv1lceB6ipveYBtJNZDu6BVsjFQdlHpG3eeZWDfzbeSLWAZAIDaerDkgFSoKewM0n51UcQnzkU8e79+Stm62x/RYAhwXPrOR1Y/6DlXNqpzNIXcOHkuvTQCGMM+vmpitdbCURKIlESiJREoiURKIlESiLT2ts5J4mjkGQf69CPOpxyOjcHN3hQkjbI0tduK5ta3T7OmaCde8gfoRwI+8B4+IruZW1kYkZo8fn05Lz5zUUhY7Vh/Pqp+2t5LYd9Yt31u3ExZyR+Q9K1XOZMck4yuHH+VssY+AbSnOZh4LcFxZ7QXRIoEnVW4SD41VlqKU3adPRXB9NWCztHeqrm1OzVlJNvICPutz+db0WLg6SBac2EvBuw3CrF5uzdpzhY+YroMrIHbnLnupJW72ldE2XvVHHDGjRuCqgEeYriS0TnPLgRquvDiTI4wwg6BU/e1ZLy57yCFyukD4106Msp4sr3Bc6pJqZC9jSvOztxLqX2gIx/FWZcShZu1WYsOmfwt5qy227FlYgSXLhn6BuRPktaDqyoqTljFgt4UkFMM0xuVsrFPtDAINvaj7PJ3H+gqvNHS6+J/oFINlrNLZWfdYt5t5I7WP0a1ADAYJHJP92NSpaR87trLu+/8ASxVVbYW7GDf9v7XrcXdsp9fMD3h9kHmoPU/xGq6+r2h2bPCPX+uSvw+i2Tc7/EfT++au9c1dNKIlESiJREoiURKIlESiJREoiURRu29jx3KaZFB8D1B8j0qyKV8TszDYquWJkrcrxcLnbLdbLkyp1RseeDpIHQj7J867TJIa0ZXCzvzd/C4b4ZqF2aM3b+b/AOVOw31lfgd4O6l8jhv8w51rujqKY93UK0SUtV4xlct5Nk3kAPcTq6dFcEt86qM9PJ7xtj0VopqqIezfcdV6Xbt2nCS0ZvNSP6Vj9NA7wyWWRV1LfHFdY23jPWykz8Kz+k5SBQNdzhK9rvHNyjspPmAKwaSP/aQKQrpT4ISgXaE+eKQL4EZb50/xY/8ApAK2bk0LyNk2tp9Zcya3PWQ6uPkvSs7eefuxiw6IKenpu/Kbnqq/tzfKWc9zbKVB4cOLMPLHsituGijhG0mP5+61Za2WoOzhFh+fRSe6m5oTEtx6z8wvML/ufOtSrr3S91mjfv8AnJb1Hh7Ye8/V32V4ArnLpL7REoiURKIlESiJREoiURKIlESiJREoixXFurjDAEURUnbW4SkloGMZ8Oan4dK6MOJSMGV3eH5xXNnwyKQ3bofzgoNPT7PguSPEZbl5Gtvb0k/j0P5xC0v0lXT+7Nx+cCt+23+kT9qpPvUrUHUMLj3HD6qTa6pZ42E/JbY7SI+sf839qj2U7g5S7X5sWOXtGB4ImP1p2aG+Jw+qx2nI7wMUbNvNeTerHqwfBdP61ZsqOIXcR9bqGetm0AI+Vl62fudcTHVM5QHoPWJ+JPCoyYm1ukTfmf4VkWEk6yu+n8q87F3eit1wijPU9T7zXKlmfK7M83K60ULIm5WCwUxVatSiJREoiURKIlESiJREoiURQu+G2Ws7WS4RFcpj1WJAIJA5ioPdlbdVyPytuq5s7f8AZpmSWONY0tvSGZWYnBUHSARjPHHOoCXWx5KsTa2PK6bG3/aWS2SSJEF2rGLDMdDKzKFc49bOOYxjwNGy3t1Rs1yL8Vh2H2hSzwd+YEA+uyoZicQxI/A466iPLFGyki9lhkxcL25+iPv9OLF7zuYmQd1pwzAFnLK6nmVZDo94asbU5cybY5M1lmuO0AxyvFJHGH9GE8ZDNhmKayh4cOGcHyrJlsbdFkzWNjyut4b1yy3UlrbpEXhhDyF2YKZCFwi45DLD1jn3VnOSbBS2hLi0cFYoZNcKySKFYoGYHiFOMkEjng5+VWX0VoOl1Qdhbz+lwXbyWyRy28ayBNRIZXVmGeGRwA/zCqmykg6blQyYuB03LUG8EMlv38UEZ0wNLIpY5V0dFKZA5esCDQS3bcIJrtuOS3t2ttxSTwwywIhnhEsbIxI459VgQOOAeINZbJcgHissmuQDxCmdubbNte2lqkUbC4+0SQV0njgAceHKsufZwHNSfIQ4N5rxvNvk1peQwCJWjcxq76iChlZwOGMHgrH4GsPkyuAWHy5XALDtrfz0e4urdkTVFD3sR1EayBkq3DgccseFYdLlJCw6bKSCtXaO/wDNDLdoYImFoFLYd1Lhyo9X1TgjV18KwZSCdNyi6YgkW3Ky7S3gC2DXkKhh3YkVW4ZHA4OM4NWF3dzBWufZmYKtXHaDKlqbgwpjuopMBmODNI6ceHEAIT55A4VWZSBdVGYhua3L1WfaW+08Xon1UJ9KlMauHbRo1RhJB4gh8kHBBBFZMhFuqy6Ui3VW/Y920sKSMEBYZOhtacyMq3UVa03F1c03F1uVlSSiJREoiURKIq/v5suS5spIYQC74AyQo4EEkmoSNLm2CrlaXNICqGzdxZ++fvESOKS07glWUkSaVGrSOYyPfVYiN/kqRCb/ACsvWwNx7gTWJmCqtmrZIYNrYuzLpxxA4gknHKsNiNxfgjYXXbfgve5m6d5aJoZI8xmZkfUCrtJHGiDTzxlSTnoazGxzUiic3TzUfPuHdej3kUMaok7QskRddKMhLSEH7vJR1IxnGKjsjYgcVjYusQOKkN4dxpbuCQFFSVUh7kllOWSMrIpI5KeHyB6VJ8eYKT4S4fRfNt7jTNNeNEFZbuFVGSBokVoydWenq8CMnJo6M3NuKOhNzbirJHsuZNlC2jVRN3Hd4yAoYrgnPxJqeU5LBWZSI8o32VffdO6S4vGjUPHcW3dAlkRtYUBcqOGBjGahkIJtxCr2TgTbiF4vtw5Ve9a3VdN1bhQuoDTMXQsPy8Cc02W+3FNiRmtxCzbtbmTrdWs04VFtoBGAGDFpBqBIxyXj140bGbgngEZCQ4E8ApHezYdxLf2dzEgZLfUWBdVJLcgM/wBak9pLgRwU3sJeHDgofebdW9vIZWYIs7SRMqqy6Pq0IzrPrDBaTh5jzqL43OCg+Jzwb71k3u3Klvo52KKk+pGiJZSD9WqyISOQyOHuFHx5kkhL/Na22tzruWfaDIiaboIqEuowEZMlhzxhTwGaw6NxJ6rD4nEu6q3Xe7x/wxrKNgW7nuwx4Atj9ATVhZ3MoVpj9nkHJV/Y27lylq0csEZ+phgMZcHWiSSmQgjgp0v6vmKiGG1vJQax2WxHABQ6biXYjskKrIlvcvLpdk1dyXiIQjiCxCuSM49bGahsnadCqxA7u9Cul7DgKQojRpFjIEaHKquTpGevDFbDRYLaaLCy36ypJREoiURKIlESiKs7670tYCArCsolfu+Mhj0scYPsNkc88sYHPPCuR+VVSyZLaKFn7StMN0/o31lpKI5E731Tqd0DJJoyeKngVFR2uhNtygZ7Am25b95vuYo4dcCiaeVY4o1m1IdYiOpn0AqB3igjTnPkc1kyWtpvWTKQBpqU3k3wnsoHlltFJSURgCYhWVkDB1bu+PHIKkcMczR0haLkLL5SwXIWHbu/UlsATbI2Z+4/bsPWKI4P7Ll6xHwHjwOky8Fh8xbwW3v5vgdnLEwgE2vVkd4UKhNHH2GyMsB06ePDMkmRZll2dtFi3o31e0MRW2EkUpRUkM2jLSBj7IRuCgDJz9oYrD5MvBYfKW8E2hvq8bpD6OPSDC80iNLhUWMMdOsIdRbSccB091DJY24rJlsbW1WtN2iAixMMAcXhKDVKU0OrIpDYjbIy44jw5Vja7rcVjbizbDetRu1Am0Nylpnu5RFKhlxoLDKsGEZ1qeXIEHHA5rG27t7KP6ju5rK57H2oZzKQqiNH0RuH1d5gDUcaRpAJ08znB5VaDdXtddUk9qLKrs9oMRziBgk5aQsdfFEMQ1D1T1HMVVtuio/UdONlJba3/EMtwkcPeLbKrSkvoOWZRpRdJyRnPEjwqTpbE9FJ01iQBuX3eftAW19HdIe9imQOX16CiFlGSug55nqORo6UNsj5w22m9e94d9JLa6a3W3STEJm1GYplVBJGnu2weHjR0ljayy+UtdlstODtGMr2qwWwb0lWKl5imlo9YZTiNsjKnBHjyFYEt7WG9RE97WG9WPdDeSO/txPGpXiVZCQSrDBxnrwIOfOpseHi6sjkD23Cm6mrEoiURKIlESiJREoipHafsWe6S2WCMvol7xsEDCgY6kcTnh7qplaXWsqJ2FwFlW73dW99H2hbLFlJbhZICCns967MWYnUfV7vnk86gWOsQqzG/K5tt50W7fboSt6HLFb90bWdGaMFdUi4gLuOOAdSEBevE1kxnQgblkxHQgbiou63Gu2tLxBENck6yxrqXJi+s9XPIEahwqJidYqBhdlPmpTejd66uI4ikDAm678qWTUqLHGmGwcaiQTgE1J7HOG7ipyMc4DTit7efZV3eiUmER/UMiKdLli0oPA6hobSseTxHPw4ye1zll7XPvpwWnvFsK8nsdnxiEmWBgZBqTgIxpGDnjkcvcai9ri0BYexzmNFty3d6t2pjfG7iQyK9u8LKCoZXZGVTxIBXiPdipOYc2YclJ7DnzDkoX/wLcRrsuPRr7iR5JyrAAd48JwpyCcBDxFQ2RAaOSr2LgGjktrZW7l2uyruzlhBYt9SBowQccdXXBGcnjxFZax2QtKkyNwjLSFdNzLFoLKCKRdDogDLw58c8udWsFmgFXRAhgBXNBuZfFZRHF3Ur3XfJLrVSkeJM+spLA5ZeA8Ko2buHNauxfrYcVI7b3KuRLfd2vei7RNL5UAOHUtryeA4E8M1l0Zueqm6F13W4rJt3c24e3lgjGQkMEUeVBLmNnZyrahoGo9QeGKy6M2sOiOidlsOQXna27N3c3CSPCwHofdMdaj67QfA8Rqx86FhJv0WXRuc69uCxWOwL4S2EktuT6Mjo+kxDOdYXSAQDwK55VgNdcEjcsBj7tJG5Wvsz3bksbTu5iO8dy7AHIXKqoGevBR86siYWtsVbBGWNsVbatVyURKIlEX/2Q=="/>
          <p:cNvSpPr>
            <a:spLocks noChangeAspect="1" noChangeArrowheads="1"/>
          </p:cNvSpPr>
          <p:nvPr/>
        </p:nvSpPr>
        <p:spPr bwMode="auto">
          <a:xfrm>
            <a:off x="6051551" y="-144463"/>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PH"/>
          </a:p>
        </p:txBody>
      </p:sp>
      <p:sp>
        <p:nvSpPr>
          <p:cNvPr id="15367" name="AutoShape 10" descr="data:image/png;base64,iVBORw0KGgoAAAANSUhEUgAAAE8AAABJCAMAAABLs4upAAACE1BMVEX/////mTMAb28AYWEAAAAAnZ0AbGwAjY0AoKAAkpIAmJgAeHgAhYUALy8AgIAAlJQATU35+fno6OgAdWEAfHyIiIgAc3UAnYDc3Nzy8vLj4+OpqanGxsYAZ2eamprR0dG2trZ1dXUjIyPV1dUAWlo3bE5TU1OwsLDJycmSkpIuLi5fX19KSkpoaGg+Pj5tbW1FjmoAgJ3SnEkAnpgAYXUAYIiAgIAAQ0NZWVkAeYgAExMAkaAAADAAISEAg2EANDQAN2jqkC/tmjwAXpTpmzAAGAAAZ28AUGcYGBgAZHKAfpIAT0I1fWY3TU6BmXTSjEkAWThJek4iiG/ZmWCDmJcAZzEAm3TBnUkAN0cAeoQATDZvc1gAa0YAlIwAtpgATXWul1EAZ1AAhZyPlGgAPmdXclgHKT1NYj8ATVoAcp5MhX8AXXsAFiioai6XijjQmiuLhVCnnGV7h0hEbmBinIuxmnJml14Al8IASSpxbzXU0+RROzZXOVebhGQAg3gAq5VRKjcAy5e90Lw2Y2QANSCds5wAlF4YQxqei54yKTNzc2MAGwAAMGxVcIcLKDFTYWzehTDJscjCljUdSQBWmUhOkn2ZdkG6dSk6nG/InC1WbGS2gytubCVugk9WXUtzZUYdAADFYjRvi3uginegjkg5QzVxVkdxj0wAKU1vQ0MAdkIAvb2QgU28mSqflS2QmUrDm2DQDUxvAAAMEklEQVRYhZ1Yi3/T1hW+0ZUsWZbflizZlizbqp+xTeLETnCNyaPGGSWEAAlJcEnCo4SsQCCwPt2t6aDrOmjZ0lJa1i5lW9dthT9x58p2SEIyoAf/7KuTq4/z+M65D4SeJ2I3fOnB1kM4+Nz5e0vA41EQyqaVTbxAPdINI6J+SfG4kRxNiUmkdCPas4mX8Wh0DHVnYoGXQ1PEBIqnyFCr6+lMBy+RzmaDSiyqi/pLoLn1RCCcQwMiUoIBUQvqCRQq6uCjOx4ORRQUz4XCCMkJ9wvCRWiwJq4l66l8xBM2dUo4Sd6WkVJMhtIxwJMjQe3FwugOB+MyCqRROBwmqSgWI5EiCHyJIeRGnlyEzBLlF8JLkckpHQyE30Akk1kzDLYthrH2IBtR3J4iCut6LoZQ8Tn8SXZ7yE+onoTvTO57uuJSMcYlVVVL2BxVKvX34L9MRmORGIqku1P/37qcu05nzWGErto4geUonnHaGIaxYYYI57Ny1bqIQjTtidADKKTtjaZ4UKpbRN0kOjS28E6rEz5WJ+tkrVYnz8KjqeJVo0IcTaOIuDea25PsTiCPnNSQLNpdlESBqBaKwiWLQYZVCRxWiVayqRVNRmIMheBFz+54egqF43pQ1JBWsvCc6R3DOsFDgTxwDh/j8/nYlp6zqqUggvpxh0PZXZOip0EdzgEHUvtVwdEWAUbC5lAQtvwB79dQUIcAxcXdmB1NxIG7QFvRRd6D+bVazevFDowdYzXvslftx+pgv+Ttn8T9yzN9GNuqmh7SxWJmV4fDSEuTYii6nMQ9/+qjo0ePXtvXZFgWvG6UC9byo0crH6zc+GFlfGO9XAa103UkhsLp4B6F5w4EZVTcr1IWS229d7gLZGh4RZIoC2jg626XqRoaGh4efrJONLhSRKGcjLR4ZDuU1t0iXfCIwRM5O9rVkSu3+Lbs69oiRzdMnRDXUTFNo0BxG16xnq3T6QQSK8AIFV//Ct7425fvvEVgVwhLyOdNeBj95svL9+6RwVXQqOpJmvC5O7rTwOIASW/KxS8t3brlX+0Fu+4z/sIKMXBkqYdbXJwqgH1Dj+5PFXieqKcbU8xUuWcKaINyxYGtnFGAJBGoipDd1ir8dcDrerK6zm7M35ifZq0t7U1Q9jbJ6DFx+FJL2/wz1DG0DvlptwkSlueQcgL7bKY0n5gxGv3qy0+vSzMtnU36C0GZI0LC8IHUUvsMDdaGREYUO4CeSAoyrqOw3Se0ZaO3Hfbh+VVhU2n+H0RIFM63tVbBHkSZYFjJ6228UDpdhLajnDhFOpIpC2/OtzM8NPxdR/nXLentfWi0tV5vKYqixMsOniccTiZTyFMqs5siNFYfT3/dwuzoSPyGWrycXm10tDCwoxzY49lWJgF3pER15Pr42Rtr1PVXvv1mCF5eaymlhyR+D767QsJwtrY5mZKqGc/W9TMcMpNckTrEbczDKz9Ds3NOkjjebatJffROLq2b/q47N4W30CYMWQDIrxZKw5KtVFngJ5BZHRv5gQT85hTfuEnwbpp6dYTw7/I6z4+bgJP8pnAV5KFpOtRyNIO0JLAlV8IuyoWpElU7dIz41PXzz/8lAfz6LrVwaOHiGEXq4+iZgwfHpkme/3NmwnLw5NjFhUOncKkOONlki8yReEqOFNF+G8PDP8bJMFbr+PDTVJ4tl6EkCuXyfUJyhuPLi9+YHjOFMnwKBY6j7NBMUprcaTShohu9Jg1SrMXBYhY63trV3tEOAQ/09x0YlCb7+s93DY1ebrLL/f0fDA8NdU1fOtDf9C5PNqHJ1pVAVhRTWxbkjy44Fn0+R+vj8DXWz04/6Z1+srKPgWbsMz8z048fb/hIc/aPP358+cal9nSfjbFr7h07pPMX2itGSxZ7/Lf89+8XGv7NDg+APu9gDxGHf4dUtrcrkDfttq0y1ucFaUpe72bNYNzXh2t9RLBXkiTvFqlkd+L9HVt/uTiNgZ14uXNTFuoXytKSuomXiZqSpm/b7fb9FbspFbpy+7b99u3Wk53e3/ppP776Kmhgir0jt199lc5lQNJPzcxZsGF1ObgSxagOVp2y3eGwy+mycSXMVH0c5XL67Fx/iaUMvqSSKS7BUeUsP/kF1Smpamanv//C5TOcxcdYrBy2CZjtOcc0XBxl4w4DgIOxuFjOzrEXOUuzcBjz2FZoslyNcdYKDoGhVPxM/LKzjUOcTWAs+N/YtjG3cfPb1X/+Y/Xhw9Vrn/KGtYN3d/XhtcfX5hrY1vAK3EHGenFqRuIp1fWrnXj6hB9zqg3wnPh6r9mFRz83v487fxw08e58ePar4VHSoufnJHCBOcRY8dQgbkiq/SmeEtS0IBTKaz1j4CngvYHntlRvV9dx3mAJHjM7vakbHV8cAzzeeogVJguUan8XNtdBs9wCmWQyLwNeX43xNhmL+iE+39teJIZM+/i3mwSPv2wu760G3XvposM/yzstDaGvDFs55EklxDzpBwFY7FJZBVVLPmZsBvB+g22X5lbPv0OawbV9q9dvOn+0EbxV6NVDN9avr6+Yy7khFFTeWVsUaqytlEYx2FcXMwAYyMMZDVph4NfLZvzUspnfJdLtel+RGEuDN0w80rSn/cvegu0tslwuNJmTvBPPwFzJPoBisIJoNDEwnH7/XRJH2uD6IPD4d4aPzPltC487M8KMLQHePvBzaI7xHSiU1lYyJB/cQcDzCQcKEvR7GfYX+a09xn0X7AP+qU486cfs1HtXWvb9NMKfnNqGd1oF/vmBL+d4J8U4DjSo/fC+nM1sb1meEu8D/o0VTH8HJ0h3PyJxh0f4c1IH7xXGga2HCJ+Fc+AL2OcQVLb0TLcyE2331eDF/jfwTBmzixfa/p4eKUxsxztN8MpnZhjIh8U5M1iz77qhVETDzC+PBxcxOznbxpsY4ReaHbzzBG/29fFjk4TPJL+DM/2nTuy+QY1VXYLJlybET+rgGSP825OA1yRL51WCZ1wdvTJ91kv47KyVm7PVPQ4MSop2cKeBL80GZv132ngLgEf8ZZ+YixrgLX8Oo8uTAvcZ71SF5mt77Z/hVGTwXuCL2V8m2nizIwwmfGHNZfz43LHxeXPDoQrMBMSPt2h7wAVS6Iv3WQkXTL7MVDt8Br74zfp9y6zcYbKl6Zp3QFAhfiquhmA7vtuxK0B/gU5U7ZCPxR7gn71tn2uEt5v1waVXNvvBvX2LyyQfvEEONdEB+pnYuV25LGytxQrPY7M+TsKSffyIWR/YxGPuMDevDBHr7o2P2QCPVxm2oiG9HkDRXGb7oStC9ud6WkfBilAjeFMTPPRni8SVbvH2GYZyWXs+44SLzOvH9p2sAf9Yl4My2I91FAD76F1DGBwQ4TSh3bngIPYdZCYX2ngXehjvYdYJ/dnFeZfLE6TeeIn3VdK/R8GMjHQxt8v9iUZH3MHvFRTcMHyYtdmZmTae88IkU7vICiae2seXSH00vDy+nUBaTpY9rQuCnRHMhcRsvk6uRcSS8WGzwvhbeAf4iUnGZsC21sSzcaeWCd5CVfsI6Vo8EfSgZ9EAJYb0Ygj2cAkgtt1rm4AcmHgGPysxtsOs1cQbm+FO9fGYwnbIXiqPUrCN1EK7hQ8F4gkIYr6uIUXOVz7mhBYeJnzxGazPxKtJHLYyRkWEsEVoBblT8fzucHDgR3omqtCk+yjKmh3sozp4FPDFxIPDOnWukiFHqmKgu3O5sofo0e56/gj8kilumnbB/sCF+c+WINdWycSzGOf+aLJXT8MilovsidWRaBwOOOEiuaVTBnI5o2pY7RSvninzFV6oqms52Fq4ZTpIbiOQO/3cC8G05smFwmlaCXgQOYZls5kHd/+0dmftQTyTIaFSPEVRydFBjZafaxwI1GMRifk/IDqoF5Vwm/nyJ+ZiLccUlCV7n9iRohiNvggecn8S1iPujJ5DUU2nw0Aut67rJlwwA4e+vK4n4QypQ1m8EB4xQ0YZOqR0h4p0zEOjVC4RIadRJS17ZFSkyflWfiFnn8qnaZSKyDktmKURZFIJm/khfwl8nAi+1P2kKQEZApgUwZokiiO5GIGKV+ohFAqjfP1l709b4nHHQlBPbpTToFmQu5lkPTuQhAS//P3uU4EEe7pz0BnNB/dzLk3/Bw+oFswNzB0dAAAAAElFTkSuQmCC"/>
          <p:cNvSpPr>
            <a:spLocks noChangeAspect="1" noChangeArrowheads="1"/>
          </p:cNvSpPr>
          <p:nvPr/>
        </p:nvSpPr>
        <p:spPr bwMode="auto">
          <a:xfrm>
            <a:off x="6254751" y="79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PH"/>
          </a:p>
        </p:txBody>
      </p:sp>
      <p:pic>
        <p:nvPicPr>
          <p:cNvPr id="2" name="Picture 1"/>
          <p:cNvPicPr>
            <a:picLocks noChangeAspect="1"/>
          </p:cNvPicPr>
          <p:nvPr/>
        </p:nvPicPr>
        <p:blipFill>
          <a:blip r:embed="rId2"/>
          <a:stretch>
            <a:fillRect/>
          </a:stretch>
        </p:blipFill>
        <p:spPr>
          <a:xfrm>
            <a:off x="4926189" y="1670755"/>
            <a:ext cx="6310488" cy="3522133"/>
          </a:xfrm>
          <a:prstGeom prst="rect">
            <a:avLst/>
          </a:prstGeom>
        </p:spPr>
      </p:pic>
    </p:spTree>
    <p:extLst>
      <p:ext uri="{BB962C8B-B14F-4D97-AF65-F5344CB8AC3E}">
        <p14:creationId xmlns:p14="http://schemas.microsoft.com/office/powerpoint/2010/main" val="30198562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Office Performance &amp; Commitment Review (OPCR) Form</a:t>
            </a:r>
            <a:endParaRPr lang="id-ID" dirty="0"/>
          </a:p>
        </p:txBody>
      </p:sp>
      <p:pic>
        <p:nvPicPr>
          <p:cNvPr id="3" name="Picture 2"/>
          <p:cNvPicPr>
            <a:picLocks noChangeAspect="1"/>
          </p:cNvPicPr>
          <p:nvPr/>
        </p:nvPicPr>
        <p:blipFill>
          <a:blip r:embed="rId2"/>
          <a:stretch>
            <a:fillRect/>
          </a:stretch>
        </p:blipFill>
        <p:spPr>
          <a:xfrm>
            <a:off x="5585177" y="3601156"/>
            <a:ext cx="3505200" cy="2324100"/>
          </a:xfrm>
          <a:prstGeom prst="rect">
            <a:avLst/>
          </a:prstGeom>
        </p:spPr>
      </p:pic>
    </p:spTree>
    <p:extLst>
      <p:ext uri="{BB962C8B-B14F-4D97-AF65-F5344CB8AC3E}">
        <p14:creationId xmlns:p14="http://schemas.microsoft.com/office/powerpoint/2010/main" val="29677834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4" name="Picture 6"/>
          <p:cNvPicPr>
            <a:picLocks noChangeAspect="1" noChangeArrowheads="1"/>
          </p:cNvPicPr>
          <p:nvPr/>
        </p:nvPicPr>
        <p:blipFill>
          <a:blip r:embed="rId3">
            <a:extLst>
              <a:ext uri="{28A0092B-C50C-407E-A947-70E740481C1C}">
                <a14:useLocalDpi xmlns:a14="http://schemas.microsoft.com/office/drawing/2010/main" val="0"/>
              </a:ext>
            </a:extLst>
          </a:blip>
          <a:srcRect l="2116" t="5275" r="21181" b="7527"/>
          <a:stretch>
            <a:fillRect/>
          </a:stretch>
        </p:blipFill>
        <p:spPr bwMode="auto">
          <a:xfrm>
            <a:off x="0" y="0"/>
            <a:ext cx="12192000" cy="6858000"/>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5884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99334"/>
                                        </p:tgtEl>
                                        <p:attrNameLst>
                                          <p:attrName>style.visibility</p:attrName>
                                        </p:attrNameLst>
                                      </p:cBhvr>
                                      <p:to>
                                        <p:strVal val="visible"/>
                                      </p:to>
                                    </p:set>
                                    <p:anim calcmode="lin" valueType="num">
                                      <p:cBhvr>
                                        <p:cTn id="7" dur="500" fill="hold"/>
                                        <p:tgtEl>
                                          <p:spTgt spid="99334"/>
                                        </p:tgtEl>
                                        <p:attrNameLst>
                                          <p:attrName>ppt_w</p:attrName>
                                        </p:attrNameLst>
                                      </p:cBhvr>
                                      <p:tavLst>
                                        <p:tav tm="0">
                                          <p:val>
                                            <p:fltVal val="0"/>
                                          </p:val>
                                        </p:tav>
                                        <p:tav tm="100000">
                                          <p:val>
                                            <p:strVal val="#ppt_w"/>
                                          </p:val>
                                        </p:tav>
                                      </p:tavLst>
                                    </p:anim>
                                    <p:anim calcmode="lin" valueType="num">
                                      <p:cBhvr>
                                        <p:cTn id="8" dur="500" fill="hold"/>
                                        <p:tgtEl>
                                          <p:spTgt spid="993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5"/>
          <p:cNvPicPr>
            <a:picLocks noChangeAspect="1" noChangeArrowheads="1"/>
          </p:cNvPicPr>
          <p:nvPr/>
        </p:nvPicPr>
        <p:blipFill>
          <a:blip r:embed="rId2">
            <a:extLst>
              <a:ext uri="{28A0092B-C50C-407E-A947-70E740481C1C}">
                <a14:useLocalDpi xmlns:a14="http://schemas.microsoft.com/office/drawing/2010/main" val="0"/>
              </a:ext>
            </a:extLst>
          </a:blip>
          <a:srcRect l="1724" t="2069" r="1898" b="2298"/>
          <a:stretch>
            <a:fillRect/>
          </a:stretch>
        </p:blipFill>
        <p:spPr bwMode="auto">
          <a:xfrm>
            <a:off x="0" y="0"/>
            <a:ext cx="12192000"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2019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0079864" y="1635615"/>
            <a:ext cx="2043448" cy="784830"/>
          </a:xfrm>
          <a:prstGeom prst="rect">
            <a:avLst/>
          </a:prstGeom>
          <a:noFill/>
        </p:spPr>
        <p:txBody>
          <a:bodyPr wrap="square" rtlCol="0">
            <a:spAutoFit/>
          </a:bodyPr>
          <a:lstStyle/>
          <a:p>
            <a:r>
              <a:rPr lang="en-PH" sz="1500" dirty="0" smtClean="0"/>
              <a:t>(430,332.32)</a:t>
            </a:r>
          </a:p>
          <a:p>
            <a:r>
              <a:rPr lang="en-PH" sz="1500" dirty="0"/>
              <a:t>c</a:t>
            </a:r>
            <a:r>
              <a:rPr lang="en-PH" sz="1500" dirty="0" smtClean="0"/>
              <a:t>hargeable against trust fund</a:t>
            </a:r>
            <a:endParaRPr lang="en-PH" sz="1500" dirty="0"/>
          </a:p>
        </p:txBody>
      </p:sp>
      <p:sp>
        <p:nvSpPr>
          <p:cNvPr id="6" name="TextBox 5"/>
          <p:cNvSpPr txBox="1"/>
          <p:nvPr/>
        </p:nvSpPr>
        <p:spPr>
          <a:xfrm>
            <a:off x="10079864" y="2664157"/>
            <a:ext cx="2043448" cy="323165"/>
          </a:xfrm>
          <a:prstGeom prst="rect">
            <a:avLst/>
          </a:prstGeom>
          <a:noFill/>
        </p:spPr>
        <p:txBody>
          <a:bodyPr wrap="square" rtlCol="0">
            <a:spAutoFit/>
          </a:bodyPr>
          <a:lstStyle/>
          <a:p>
            <a:r>
              <a:rPr lang="en-PH" sz="1500" dirty="0" smtClean="0"/>
              <a:t>26,341.00</a:t>
            </a:r>
            <a:endParaRPr lang="en-PH" sz="1500" dirty="0"/>
          </a:p>
        </p:txBody>
      </p:sp>
      <p:sp>
        <p:nvSpPr>
          <p:cNvPr id="7" name="Rectangle 6"/>
          <p:cNvSpPr/>
          <p:nvPr/>
        </p:nvSpPr>
        <p:spPr>
          <a:xfrm>
            <a:off x="6216203" y="4353060"/>
            <a:ext cx="1390919" cy="1931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9" name="TextBox 8"/>
          <p:cNvSpPr txBox="1"/>
          <p:nvPr/>
        </p:nvSpPr>
        <p:spPr>
          <a:xfrm>
            <a:off x="10028348" y="3609591"/>
            <a:ext cx="2043448" cy="784830"/>
          </a:xfrm>
          <a:prstGeom prst="rect">
            <a:avLst/>
          </a:prstGeom>
          <a:noFill/>
        </p:spPr>
        <p:txBody>
          <a:bodyPr wrap="square" rtlCol="0">
            <a:spAutoFit/>
          </a:bodyPr>
          <a:lstStyle/>
          <a:p>
            <a:r>
              <a:rPr lang="en-PH" sz="1500" dirty="0" smtClean="0"/>
              <a:t>(170,253.89)</a:t>
            </a:r>
          </a:p>
          <a:p>
            <a:r>
              <a:rPr lang="en-PH" sz="1500" dirty="0"/>
              <a:t>c</a:t>
            </a:r>
            <a:r>
              <a:rPr lang="en-PH" sz="1500" dirty="0" smtClean="0"/>
              <a:t>hargeable against trust fund</a:t>
            </a:r>
            <a:endParaRPr lang="en-PH" sz="1500" dirty="0"/>
          </a:p>
        </p:txBody>
      </p:sp>
      <p:sp>
        <p:nvSpPr>
          <p:cNvPr id="10" name="TextBox 9"/>
          <p:cNvSpPr txBox="1"/>
          <p:nvPr/>
        </p:nvSpPr>
        <p:spPr>
          <a:xfrm>
            <a:off x="10045520" y="5449123"/>
            <a:ext cx="2043448" cy="784830"/>
          </a:xfrm>
          <a:prstGeom prst="rect">
            <a:avLst/>
          </a:prstGeom>
          <a:noFill/>
        </p:spPr>
        <p:txBody>
          <a:bodyPr wrap="square" rtlCol="0">
            <a:spAutoFit/>
          </a:bodyPr>
          <a:lstStyle/>
          <a:p>
            <a:r>
              <a:rPr lang="en-PH" sz="1500" dirty="0" smtClean="0"/>
              <a:t>(112, 797.18)</a:t>
            </a:r>
          </a:p>
          <a:p>
            <a:r>
              <a:rPr lang="en-PH" sz="1500" dirty="0"/>
              <a:t>c</a:t>
            </a:r>
            <a:r>
              <a:rPr lang="en-PH" sz="1500" dirty="0" smtClean="0"/>
              <a:t>hargeable against trust fund</a:t>
            </a:r>
            <a:endParaRPr lang="en-PH" sz="1500" dirty="0"/>
          </a:p>
        </p:txBody>
      </p:sp>
    </p:spTree>
    <p:extLst>
      <p:ext uri="{BB962C8B-B14F-4D97-AF65-F5344CB8AC3E}">
        <p14:creationId xmlns:p14="http://schemas.microsoft.com/office/powerpoint/2010/main" val="13720426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01831" y="997372"/>
            <a:ext cx="7160838" cy="5239657"/>
          </a:xfrm>
        </p:spPr>
        <p:txBody>
          <a:bodyPr>
            <a:normAutofit fontScale="92500" lnSpcReduction="20000"/>
          </a:bodyPr>
          <a:lstStyle/>
          <a:p>
            <a:r>
              <a:rPr lang="en-US" dirty="0" smtClean="0"/>
              <a:t>All heads of offices shall accomplish their respective OPCRs</a:t>
            </a:r>
          </a:p>
          <a:p>
            <a:r>
              <a:rPr lang="en-US" dirty="0" smtClean="0"/>
              <a:t>OPCRs must officially identify and declare the targets for the rating period</a:t>
            </a:r>
          </a:p>
          <a:p>
            <a:r>
              <a:rPr lang="en-US" dirty="0" smtClean="0"/>
              <a:t>OPCRs must be in accordance with the over-all strategy map and commitments of the agency </a:t>
            </a:r>
          </a:p>
          <a:p>
            <a:r>
              <a:rPr lang="en-US" dirty="0" smtClean="0"/>
              <a:t>Once these are reviewed and finalized by the PMT, all OPCRs must be signed and approved by the contracting parties</a:t>
            </a:r>
          </a:p>
          <a:p>
            <a:r>
              <a:rPr lang="en-US" dirty="0"/>
              <a:t>Upon approval of the OPCRs, these shall be cascaded to all employees for their reference in the preparation of the Individual Performance Commitment Review (IPCR) </a:t>
            </a:r>
            <a:r>
              <a:rPr lang="en-US" dirty="0" smtClean="0"/>
              <a:t>forms</a:t>
            </a:r>
            <a:endParaRPr lang="en-US" dirty="0"/>
          </a:p>
          <a:p>
            <a:r>
              <a:rPr lang="en-US" dirty="0"/>
              <a:t>All OPCRs must also detail the Success Indicators (SI) for all strategic/core/support objectives targeted for specific rating period </a:t>
            </a:r>
          </a:p>
          <a:p>
            <a:endParaRPr lang="en-US" dirty="0" smtClean="0"/>
          </a:p>
        </p:txBody>
      </p:sp>
      <p:pic>
        <p:nvPicPr>
          <p:cNvPr id="2" name="Picture 1"/>
          <p:cNvPicPr>
            <a:picLocks noChangeAspect="1"/>
          </p:cNvPicPr>
          <p:nvPr/>
        </p:nvPicPr>
        <p:blipFill>
          <a:blip r:embed="rId2"/>
          <a:stretch>
            <a:fillRect/>
          </a:stretch>
        </p:blipFill>
        <p:spPr>
          <a:xfrm>
            <a:off x="513572" y="2620509"/>
            <a:ext cx="3721100" cy="2184400"/>
          </a:xfrm>
          <a:prstGeom prst="rect">
            <a:avLst/>
          </a:prstGeom>
        </p:spPr>
      </p:pic>
    </p:spTree>
    <p:extLst>
      <p:ext uri="{BB962C8B-B14F-4D97-AF65-F5344CB8AC3E}">
        <p14:creationId xmlns:p14="http://schemas.microsoft.com/office/powerpoint/2010/main" val="21664444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37220" y="798286"/>
            <a:ext cx="8511938" cy="5588000"/>
          </a:xfrm>
        </p:spPr>
        <p:txBody>
          <a:bodyPr>
            <a:normAutofit/>
          </a:bodyPr>
          <a:lstStyle/>
          <a:p>
            <a:pPr marL="0" indent="0">
              <a:buNone/>
            </a:pPr>
            <a:r>
              <a:rPr lang="en-US" dirty="0"/>
              <a:t>SIs are pre-set standards of work outputs or accomplishments consisting of</a:t>
            </a:r>
            <a:r>
              <a:rPr lang="en-US" dirty="0" smtClean="0"/>
              <a:t>:</a:t>
            </a:r>
            <a:endParaRPr lang="en-US" dirty="0"/>
          </a:p>
          <a:p>
            <a:r>
              <a:rPr lang="en-US" dirty="0" smtClean="0"/>
              <a:t>(1) performance measures (key performance indicators, key performance measures)</a:t>
            </a:r>
          </a:p>
          <a:p>
            <a:r>
              <a:rPr lang="en-US" dirty="0" smtClean="0"/>
              <a:t>(2) performance targets for each performance measure</a:t>
            </a:r>
          </a:p>
          <a:p>
            <a:r>
              <a:rPr lang="en-US" dirty="0" smtClean="0"/>
              <a:t>(3) possible scenarios of outputs/accomplishments pertinent to tasks, initiatives, projects and programs to be undertaken</a:t>
            </a:r>
          </a:p>
          <a:p>
            <a:r>
              <a:rPr lang="en-US" dirty="0" smtClean="0"/>
              <a:t>(4) corresponding scores/marks for these predicted scenarios</a:t>
            </a:r>
          </a:p>
          <a:p>
            <a:pPr marL="0" indent="0">
              <a:buNone/>
            </a:pPr>
            <a:endParaRPr lang="en-US" dirty="0"/>
          </a:p>
          <a:p>
            <a:pPr marL="0" indent="0">
              <a:buNone/>
            </a:pPr>
            <a:r>
              <a:rPr lang="en-US" dirty="0" smtClean="0"/>
              <a:t>As much as possible, all possible scenarios must be considered and given equivalent score/mark in the determination of the SIs.</a:t>
            </a:r>
            <a:endParaRPr lang="id-ID" dirty="0"/>
          </a:p>
        </p:txBody>
      </p:sp>
      <p:pic>
        <p:nvPicPr>
          <p:cNvPr id="2" name="Picture 1"/>
          <p:cNvPicPr>
            <a:picLocks noChangeAspect="1"/>
          </p:cNvPicPr>
          <p:nvPr/>
        </p:nvPicPr>
        <p:blipFill>
          <a:blip r:embed="rId2"/>
          <a:stretch>
            <a:fillRect/>
          </a:stretch>
        </p:blipFill>
        <p:spPr>
          <a:xfrm>
            <a:off x="0" y="2062810"/>
            <a:ext cx="3302000" cy="2476500"/>
          </a:xfrm>
          <a:prstGeom prst="rect">
            <a:avLst/>
          </a:prstGeom>
        </p:spPr>
      </p:pic>
    </p:spTree>
    <p:extLst>
      <p:ext uri="{BB962C8B-B14F-4D97-AF65-F5344CB8AC3E}">
        <p14:creationId xmlns:p14="http://schemas.microsoft.com/office/powerpoint/2010/main" val="28823360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203200"/>
            <a:ext cx="10018713" cy="1538513"/>
          </a:xfrm>
        </p:spPr>
        <p:txBody>
          <a:bodyPr/>
          <a:lstStyle/>
          <a:p>
            <a:pPr algn="r"/>
            <a:r>
              <a:rPr lang="en-US" dirty="0" smtClean="0"/>
              <a:t>General Rules</a:t>
            </a:r>
            <a:endParaRPr lang="id-ID" dirty="0"/>
          </a:p>
        </p:txBody>
      </p:sp>
      <p:sp>
        <p:nvSpPr>
          <p:cNvPr id="3" name="Content Placeholder 2"/>
          <p:cNvSpPr>
            <a:spLocks noGrp="1"/>
          </p:cNvSpPr>
          <p:nvPr>
            <p:ph idx="1"/>
          </p:nvPr>
        </p:nvSpPr>
        <p:spPr>
          <a:xfrm>
            <a:off x="3783084" y="1291771"/>
            <a:ext cx="7719939" cy="5566229"/>
          </a:xfrm>
        </p:spPr>
        <p:txBody>
          <a:bodyPr>
            <a:normAutofit/>
          </a:bodyPr>
          <a:lstStyle/>
          <a:p>
            <a:r>
              <a:rPr lang="en-US" dirty="0" smtClean="0"/>
              <a:t>In OPCR, the office shall compute the budget per program/project by expense account to ensure that budget allocation is strategy driven</a:t>
            </a:r>
          </a:p>
          <a:p>
            <a:endParaRPr lang="en-US" dirty="0" smtClean="0"/>
          </a:p>
          <a:p>
            <a:r>
              <a:rPr lang="en-US" dirty="0" smtClean="0"/>
              <a:t>The Office shall also identify specific division/unit/group and individual as primarily accountable for producing a particular target output per program/project/activity</a:t>
            </a:r>
          </a:p>
          <a:p>
            <a:pPr marL="0" indent="0">
              <a:buNone/>
            </a:pPr>
            <a:endParaRPr lang="en-US" dirty="0" smtClean="0"/>
          </a:p>
          <a:p>
            <a:r>
              <a:rPr lang="en-US" dirty="0" smtClean="0"/>
              <a:t>Amendments to the OPCR may be allowed during the rating period to accommodate legitimate intervening tasks/ad hoc tasks and other superseding tasks subject to review of the concerned PMT and approval of top management</a:t>
            </a:r>
          </a:p>
        </p:txBody>
      </p:sp>
      <p:pic>
        <p:nvPicPr>
          <p:cNvPr id="5" name="Picture 4"/>
          <p:cNvPicPr>
            <a:picLocks noChangeAspect="1"/>
          </p:cNvPicPr>
          <p:nvPr/>
        </p:nvPicPr>
        <p:blipFill>
          <a:blip r:embed="rId2"/>
          <a:stretch>
            <a:fillRect/>
          </a:stretch>
        </p:blipFill>
        <p:spPr>
          <a:xfrm>
            <a:off x="2904868" y="0"/>
            <a:ext cx="4931520" cy="1434408"/>
          </a:xfrm>
          <a:prstGeom prst="rect">
            <a:avLst/>
          </a:prstGeom>
        </p:spPr>
      </p:pic>
    </p:spTree>
    <p:extLst>
      <p:ext uri="{BB962C8B-B14F-4D97-AF65-F5344CB8AC3E}">
        <p14:creationId xmlns:p14="http://schemas.microsoft.com/office/powerpoint/2010/main" val="27083801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Individual Performance &amp; Commitment Review (IPCR) Form</a:t>
            </a:r>
            <a:endParaRPr lang="id-ID" dirty="0"/>
          </a:p>
        </p:txBody>
      </p:sp>
    </p:spTree>
    <p:extLst>
      <p:ext uri="{BB962C8B-B14F-4D97-AF65-F5344CB8AC3E}">
        <p14:creationId xmlns:p14="http://schemas.microsoft.com/office/powerpoint/2010/main" val="8742642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5"/>
          <p:cNvPicPr>
            <a:picLocks noChangeAspect="1" noChangeArrowheads="1"/>
          </p:cNvPicPr>
          <p:nvPr/>
        </p:nvPicPr>
        <p:blipFill>
          <a:blip r:embed="rId2">
            <a:extLst>
              <a:ext uri="{28A0092B-C50C-407E-A947-70E740481C1C}">
                <a14:useLocalDpi xmlns:a14="http://schemas.microsoft.com/office/drawing/2010/main" val="0"/>
              </a:ext>
            </a:extLst>
          </a:blip>
          <a:srcRect l="1762" t="5128" r="1602" b="9830"/>
          <a:stretch>
            <a:fillRect/>
          </a:stretch>
        </p:blipFill>
        <p:spPr bwMode="auto">
          <a:xfrm>
            <a:off x="0" y="0"/>
            <a:ext cx="12192000"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71349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5"/>
          <p:cNvPicPr>
            <a:picLocks noChangeAspect="1" noChangeArrowheads="1"/>
          </p:cNvPicPr>
          <p:nvPr/>
        </p:nvPicPr>
        <p:blipFill>
          <a:blip r:embed="rId2">
            <a:extLst>
              <a:ext uri="{28A0092B-C50C-407E-A947-70E740481C1C}">
                <a14:useLocalDpi xmlns:a14="http://schemas.microsoft.com/office/drawing/2010/main" val="0"/>
              </a:ext>
            </a:extLst>
          </a:blip>
          <a:srcRect l="1207" t="2298" r="2759" b="5287"/>
          <a:stretch>
            <a:fillRect/>
          </a:stretch>
        </p:blipFill>
        <p:spPr bwMode="auto">
          <a:xfrm>
            <a:off x="0" y="0"/>
            <a:ext cx="12192000"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4818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3838219" y="4227510"/>
            <a:ext cx="4289779" cy="1204912"/>
          </a:xfrm>
        </p:spPr>
        <p:txBody>
          <a:bodyPr>
            <a:normAutofit fontScale="90000"/>
          </a:bodyPr>
          <a:lstStyle/>
          <a:p>
            <a:pPr algn="l" eaLnBrk="1" fontAlgn="auto" hangingPunct="1">
              <a:spcAft>
                <a:spcPts val="0"/>
              </a:spcAft>
              <a:defRPr/>
            </a:pPr>
            <a:r>
              <a:rPr lang="en-PH" dirty="0" smtClean="0">
                <a:solidFill>
                  <a:srgbClr val="FF0000"/>
                </a:solidFill>
                <a:latin typeface="Avenir Black"/>
                <a:ea typeface="+mj-ea"/>
                <a:cs typeface="Avenir Black"/>
              </a:rPr>
              <a:t>Q2 Special Sub-cluster meeting</a:t>
            </a:r>
            <a:r>
              <a:rPr lang="en-PH" dirty="0" smtClean="0">
                <a:ea typeface="+mj-ea"/>
                <a:cs typeface="+mj-cs"/>
              </a:rPr>
              <a:t/>
            </a:r>
            <a:br>
              <a:rPr lang="en-PH" dirty="0" smtClean="0">
                <a:ea typeface="+mj-ea"/>
                <a:cs typeface="+mj-cs"/>
              </a:rPr>
            </a:br>
            <a:r>
              <a:rPr lang="en-PH" dirty="0" smtClean="0"/>
              <a:t>June 30, 2015</a:t>
            </a:r>
            <a:br>
              <a:rPr lang="en-PH" dirty="0" smtClean="0"/>
            </a:br>
            <a:r>
              <a:rPr lang="en-PH" dirty="0" smtClean="0">
                <a:latin typeface="Bernard MT Condensed"/>
                <a:cs typeface="Bernard MT Condensed"/>
              </a:rPr>
              <a:t>UP-ISSI Diliman, QC</a:t>
            </a:r>
            <a:endParaRPr lang="en-US" dirty="0" smtClean="0">
              <a:solidFill>
                <a:srgbClr val="FF0000"/>
              </a:solidFill>
              <a:latin typeface="Bernard MT Condensed"/>
              <a:cs typeface="Bernard MT Condensed"/>
            </a:endParaRPr>
          </a:p>
        </p:txBody>
      </p:sp>
      <p:pic>
        <p:nvPicPr>
          <p:cNvPr id="1638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29322" y="1200681"/>
            <a:ext cx="2601384"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37538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5"/>
          <p:cNvPicPr>
            <a:picLocks noChangeAspect="1" noChangeArrowheads="1"/>
          </p:cNvPicPr>
          <p:nvPr/>
        </p:nvPicPr>
        <p:blipFill>
          <a:blip r:embed="rId2">
            <a:extLst>
              <a:ext uri="{28A0092B-C50C-407E-A947-70E740481C1C}">
                <a14:useLocalDpi xmlns:a14="http://schemas.microsoft.com/office/drawing/2010/main" val="0"/>
              </a:ext>
            </a:extLst>
          </a:blip>
          <a:srcRect l="1207" t="1610" r="1550" b="1839"/>
          <a:stretch>
            <a:fillRect/>
          </a:stretch>
        </p:blipFill>
        <p:spPr bwMode="auto">
          <a:xfrm>
            <a:off x="0" y="0"/>
            <a:ext cx="12192000"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6713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5"/>
          <p:cNvPicPr>
            <a:picLocks noChangeAspect="1" noChangeArrowheads="1"/>
          </p:cNvPicPr>
          <p:nvPr/>
        </p:nvPicPr>
        <p:blipFill>
          <a:blip r:embed="rId2">
            <a:extLst>
              <a:ext uri="{28A0092B-C50C-407E-A947-70E740481C1C}">
                <a14:useLocalDpi xmlns:a14="http://schemas.microsoft.com/office/drawing/2010/main" val="0"/>
              </a:ext>
            </a:extLst>
          </a:blip>
          <a:srcRect l="1552" t="1840" r="1552" b="2068"/>
          <a:stretch>
            <a:fillRect/>
          </a:stretch>
        </p:blipFill>
        <p:spPr bwMode="auto">
          <a:xfrm>
            <a:off x="0" y="0"/>
            <a:ext cx="12192000"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2873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33487" y="1"/>
            <a:ext cx="8142514" cy="6212114"/>
          </a:xfrm>
        </p:spPr>
        <p:txBody>
          <a:bodyPr/>
          <a:lstStyle/>
          <a:p>
            <a:r>
              <a:rPr lang="en-US" dirty="0" smtClean="0"/>
              <a:t>All employees shall accomplish their respective IPCR to establish the individual performance commitments for the rating period in accordance with the targets contained in their respective OPCRs</a:t>
            </a:r>
          </a:p>
          <a:p>
            <a:pPr marL="0" indent="0">
              <a:buNone/>
            </a:pPr>
            <a:endParaRPr lang="en-US" dirty="0" smtClean="0"/>
          </a:p>
          <a:p>
            <a:r>
              <a:rPr lang="en-US" dirty="0" smtClean="0"/>
              <a:t>The IPCRs must contain the SIs for all strategic/core/support targeted for the rating period by the employee corresponding to the parameters of his/her respective supervisor’s OPCR</a:t>
            </a:r>
            <a:endParaRPr lang="id-ID" dirty="0"/>
          </a:p>
        </p:txBody>
      </p:sp>
      <p:pic>
        <p:nvPicPr>
          <p:cNvPr id="2" name="Picture 1"/>
          <p:cNvPicPr>
            <a:picLocks noChangeAspect="1"/>
          </p:cNvPicPr>
          <p:nvPr/>
        </p:nvPicPr>
        <p:blipFill>
          <a:blip r:embed="rId2"/>
          <a:stretch>
            <a:fillRect/>
          </a:stretch>
        </p:blipFill>
        <p:spPr>
          <a:xfrm>
            <a:off x="658120" y="1581020"/>
            <a:ext cx="2336800" cy="3479800"/>
          </a:xfrm>
          <a:prstGeom prst="rect">
            <a:avLst/>
          </a:prstGeom>
        </p:spPr>
      </p:pic>
    </p:spTree>
    <p:extLst>
      <p:ext uri="{BB962C8B-B14F-4D97-AF65-F5344CB8AC3E}">
        <p14:creationId xmlns:p14="http://schemas.microsoft.com/office/powerpoint/2010/main" val="17169186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93837" y="-493486"/>
            <a:ext cx="7741810" cy="7547429"/>
          </a:xfrm>
        </p:spPr>
        <p:txBody>
          <a:bodyPr/>
          <a:lstStyle/>
          <a:p>
            <a:r>
              <a:rPr lang="en-US" dirty="0" smtClean="0"/>
              <a:t>These SIs shall serve as basis for the individual employee’s scoring of performance outputs and accomplishments</a:t>
            </a:r>
          </a:p>
          <a:p>
            <a:pPr marL="0" indent="0">
              <a:buNone/>
            </a:pPr>
            <a:endParaRPr lang="en-US" dirty="0" smtClean="0"/>
          </a:p>
          <a:p>
            <a:r>
              <a:rPr lang="en-US" dirty="0" smtClean="0"/>
              <a:t>Upon finalization of the IPCR, the employee and the supervisor shall sign the document to establish that the performance targets indicated therein were discussed and mutually agreed upon</a:t>
            </a:r>
          </a:p>
          <a:p>
            <a:pPr marL="0" indent="0">
              <a:buNone/>
            </a:pPr>
            <a:r>
              <a:rPr lang="en-US" dirty="0" smtClean="0"/>
              <a:t> </a:t>
            </a:r>
          </a:p>
          <a:p>
            <a:r>
              <a:rPr lang="en-US" dirty="0" smtClean="0"/>
              <a:t>The employee shall only sign the IPCR when prior discussions and agreements with his/her supervisor have been made </a:t>
            </a:r>
            <a:endParaRPr lang="id-ID" dirty="0"/>
          </a:p>
        </p:txBody>
      </p:sp>
      <p:pic>
        <p:nvPicPr>
          <p:cNvPr id="2" name="Picture 1"/>
          <p:cNvPicPr>
            <a:picLocks noChangeAspect="1"/>
          </p:cNvPicPr>
          <p:nvPr/>
        </p:nvPicPr>
        <p:blipFill>
          <a:blip r:embed="rId2"/>
          <a:stretch>
            <a:fillRect/>
          </a:stretch>
        </p:blipFill>
        <p:spPr>
          <a:xfrm>
            <a:off x="302520" y="2041200"/>
            <a:ext cx="3756599" cy="2754839"/>
          </a:xfrm>
          <a:prstGeom prst="rect">
            <a:avLst/>
          </a:prstGeom>
        </p:spPr>
      </p:pic>
    </p:spTree>
    <p:extLst>
      <p:ext uri="{BB962C8B-B14F-4D97-AF65-F5344CB8AC3E}">
        <p14:creationId xmlns:p14="http://schemas.microsoft.com/office/powerpoint/2010/main" val="22444001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391886"/>
            <a:ext cx="10018713" cy="1582057"/>
          </a:xfrm>
        </p:spPr>
        <p:txBody>
          <a:bodyPr/>
          <a:lstStyle/>
          <a:p>
            <a:r>
              <a:rPr lang="en-US" dirty="0" smtClean="0"/>
              <a:t>General Rules</a:t>
            </a:r>
            <a:endParaRPr lang="id-ID" dirty="0"/>
          </a:p>
        </p:txBody>
      </p:sp>
      <p:sp>
        <p:nvSpPr>
          <p:cNvPr id="3" name="Content Placeholder 2"/>
          <p:cNvSpPr>
            <a:spLocks noGrp="1"/>
          </p:cNvSpPr>
          <p:nvPr>
            <p:ph idx="1"/>
          </p:nvPr>
        </p:nvSpPr>
        <p:spPr>
          <a:xfrm>
            <a:off x="3350731" y="2235201"/>
            <a:ext cx="7665612" cy="3556000"/>
          </a:xfrm>
        </p:spPr>
        <p:txBody>
          <a:bodyPr/>
          <a:lstStyle/>
          <a:p>
            <a:r>
              <a:rPr lang="en-US" dirty="0" smtClean="0"/>
              <a:t>All employees must submit their respective IPCRs within the timeline set by PMT, specifically before the start of a particular rating period</a:t>
            </a:r>
          </a:p>
          <a:p>
            <a:pPr marL="0" indent="0">
              <a:buNone/>
            </a:pPr>
            <a:endParaRPr lang="en-US" dirty="0" smtClean="0"/>
          </a:p>
          <a:p>
            <a:r>
              <a:rPr lang="en-US" dirty="0" smtClean="0"/>
              <a:t>Non-submission of IPCR carries administrative sanctions pursuant to provisions of CSC-MC 6, 2012</a:t>
            </a:r>
          </a:p>
          <a:p>
            <a:endParaRPr lang="id-ID" dirty="0"/>
          </a:p>
        </p:txBody>
      </p:sp>
      <p:pic>
        <p:nvPicPr>
          <p:cNvPr id="4" name="Picture 3"/>
          <p:cNvPicPr>
            <a:picLocks noChangeAspect="1"/>
          </p:cNvPicPr>
          <p:nvPr/>
        </p:nvPicPr>
        <p:blipFill>
          <a:blip r:embed="rId2"/>
          <a:stretch>
            <a:fillRect/>
          </a:stretch>
        </p:blipFill>
        <p:spPr>
          <a:xfrm>
            <a:off x="432229" y="116564"/>
            <a:ext cx="3289300" cy="2463800"/>
          </a:xfrm>
          <a:prstGeom prst="rect">
            <a:avLst/>
          </a:prstGeom>
        </p:spPr>
      </p:pic>
    </p:spTree>
    <p:extLst>
      <p:ext uri="{BB962C8B-B14F-4D97-AF65-F5344CB8AC3E}">
        <p14:creationId xmlns:p14="http://schemas.microsoft.com/office/powerpoint/2010/main" val="33800361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Ratings Dimensions &amp; Ratings Matrix</a:t>
            </a:r>
            <a:endParaRPr lang="id-ID" dirty="0"/>
          </a:p>
        </p:txBody>
      </p:sp>
    </p:spTree>
    <p:extLst>
      <p:ext uri="{BB962C8B-B14F-4D97-AF65-F5344CB8AC3E}">
        <p14:creationId xmlns:p14="http://schemas.microsoft.com/office/powerpoint/2010/main" val="13400310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7143" y="1088571"/>
            <a:ext cx="8984343" cy="4702630"/>
          </a:xfrm>
        </p:spPr>
        <p:txBody>
          <a:bodyPr/>
          <a:lstStyle/>
          <a:p>
            <a:pPr marL="0" indent="0" algn="ctr">
              <a:buNone/>
            </a:pPr>
            <a:r>
              <a:rPr lang="en-US" sz="6000" dirty="0" smtClean="0"/>
              <a:t>”</a:t>
            </a:r>
            <a:r>
              <a:rPr lang="en-US" sz="6000" i="1" dirty="0" smtClean="0"/>
              <a:t>What gets measured </a:t>
            </a:r>
          </a:p>
          <a:p>
            <a:pPr marL="0" indent="0" algn="ctr">
              <a:buNone/>
            </a:pPr>
            <a:r>
              <a:rPr lang="en-US" sz="6000" i="1" dirty="0" smtClean="0"/>
              <a:t>gets done”</a:t>
            </a:r>
          </a:p>
          <a:p>
            <a:pPr marL="0" indent="0" algn="ctr">
              <a:buNone/>
            </a:pPr>
            <a:r>
              <a:rPr lang="en-US" sz="3600" i="1" dirty="0" smtClean="0"/>
              <a:t>							</a:t>
            </a:r>
          </a:p>
          <a:p>
            <a:pPr marL="0" indent="0" algn="ctr">
              <a:buNone/>
            </a:pPr>
            <a:r>
              <a:rPr lang="en-US" sz="3600" i="1" dirty="0"/>
              <a:t>	</a:t>
            </a:r>
            <a:r>
              <a:rPr lang="en-US" sz="3600" i="1" dirty="0" smtClean="0"/>
              <a:t>									-</a:t>
            </a:r>
            <a:r>
              <a:rPr lang="en-US" sz="6000" i="1" dirty="0" smtClean="0"/>
              <a:t> </a:t>
            </a:r>
            <a:r>
              <a:rPr lang="en-US" sz="4000" i="1" dirty="0" smtClean="0"/>
              <a:t>Peter Drucker</a:t>
            </a:r>
            <a:endParaRPr lang="id-ID" sz="4000" i="1" dirty="0"/>
          </a:p>
        </p:txBody>
      </p:sp>
    </p:spTree>
    <p:extLst>
      <p:ext uri="{BB962C8B-B14F-4D97-AF65-F5344CB8AC3E}">
        <p14:creationId xmlns:p14="http://schemas.microsoft.com/office/powerpoint/2010/main" val="12767358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38630"/>
            <a:ext cx="10018713" cy="1248228"/>
          </a:xfrm>
        </p:spPr>
        <p:txBody>
          <a:bodyPr/>
          <a:lstStyle/>
          <a:p>
            <a:r>
              <a:rPr lang="en-US" dirty="0" smtClean="0"/>
              <a:t>What is Rating Dimension?</a:t>
            </a:r>
            <a:endParaRPr lang="id-ID" dirty="0"/>
          </a:p>
        </p:txBody>
      </p:sp>
      <p:sp>
        <p:nvSpPr>
          <p:cNvPr id="3" name="Content Placeholder 2"/>
          <p:cNvSpPr>
            <a:spLocks noGrp="1"/>
          </p:cNvSpPr>
          <p:nvPr>
            <p:ph idx="1"/>
          </p:nvPr>
        </p:nvSpPr>
        <p:spPr>
          <a:xfrm>
            <a:off x="2699657" y="2090057"/>
            <a:ext cx="7997372" cy="4572000"/>
          </a:xfrm>
        </p:spPr>
        <p:txBody>
          <a:bodyPr>
            <a:normAutofit/>
          </a:bodyPr>
          <a:lstStyle/>
          <a:p>
            <a:r>
              <a:rPr lang="en-US" dirty="0" smtClean="0"/>
              <a:t>Under SPMS, there are 3 dimensions that must be used to measure each and every Success Indicator.</a:t>
            </a:r>
          </a:p>
          <a:p>
            <a:pPr marL="0" indent="0">
              <a:buNone/>
            </a:pPr>
            <a:endParaRPr lang="en-US" dirty="0" smtClean="0"/>
          </a:p>
          <a:p>
            <a:r>
              <a:rPr lang="en-US" dirty="0" smtClean="0"/>
              <a:t>These 3 dimensions are Efficiency, Timeliness and Quality (E-T-Q)</a:t>
            </a:r>
          </a:p>
          <a:p>
            <a:pPr marL="0" indent="0">
              <a:buNone/>
            </a:pPr>
            <a:endParaRPr lang="en-US" dirty="0" smtClean="0"/>
          </a:p>
          <a:p>
            <a:r>
              <a:rPr lang="en-US" dirty="0" smtClean="0"/>
              <a:t>However, some agencies also use the dimension of Quantity (Q) as accepted and independent dimension especially for some targets</a:t>
            </a:r>
          </a:p>
          <a:p>
            <a:endParaRPr lang="id-ID" dirty="0"/>
          </a:p>
        </p:txBody>
      </p:sp>
    </p:spTree>
    <p:extLst>
      <p:ext uri="{BB962C8B-B14F-4D97-AF65-F5344CB8AC3E}">
        <p14:creationId xmlns:p14="http://schemas.microsoft.com/office/powerpoint/2010/main" val="9134750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rPr>
              <a:t>Roles &amp; Responsibilities</a:t>
            </a:r>
            <a:endParaRPr lang="en-US" dirty="0">
              <a:ea typeface="+mj-ea"/>
            </a:endParaRPr>
          </a:p>
        </p:txBody>
      </p:sp>
      <p:sp>
        <p:nvSpPr>
          <p:cNvPr id="29699" name="Content Placeholder 2"/>
          <p:cNvSpPr>
            <a:spLocks noGrp="1"/>
          </p:cNvSpPr>
          <p:nvPr>
            <p:ph idx="1"/>
          </p:nvPr>
        </p:nvSpPr>
        <p:spPr>
          <a:xfrm>
            <a:off x="1820333" y="1066800"/>
            <a:ext cx="7448222" cy="5486400"/>
          </a:xfrm>
        </p:spPr>
        <p:txBody>
          <a:bodyPr>
            <a:normAutofit fontScale="92500" lnSpcReduction="10000"/>
          </a:bodyPr>
          <a:lstStyle/>
          <a:p>
            <a:endParaRPr lang="en-US" dirty="0">
              <a:latin typeface="Corbel" charset="0"/>
            </a:endParaRPr>
          </a:p>
          <a:p>
            <a:pPr>
              <a:buFont typeface="Wingdings 2" charset="0"/>
              <a:buNone/>
            </a:pPr>
            <a:r>
              <a:rPr lang="en-US" sz="2800" u="sng" dirty="0">
                <a:latin typeface="Corbel" charset="0"/>
              </a:rPr>
              <a:t>PMT</a:t>
            </a:r>
            <a:r>
              <a:rPr lang="en-US" dirty="0">
                <a:latin typeface="Corbel" charset="0"/>
              </a:rPr>
              <a:t> 	</a:t>
            </a:r>
          </a:p>
          <a:p>
            <a:r>
              <a:rPr lang="en-US" sz="2400" dirty="0">
                <a:latin typeface="Corbel" charset="0"/>
              </a:rPr>
              <a:t>Sets consultation meetings with all Heads of Offices to discuss the office performance commitment and rating system and tools. 	</a:t>
            </a:r>
          </a:p>
          <a:p>
            <a:r>
              <a:rPr lang="en-US" sz="2400" dirty="0">
                <a:latin typeface="Corbel" charset="0"/>
              </a:rPr>
              <a:t>Ensures that office performance management targets, measures, and budget are aligned with those of goals of the agency. 	</a:t>
            </a:r>
          </a:p>
          <a:p>
            <a:r>
              <a:rPr lang="en-US" sz="2400" dirty="0">
                <a:latin typeface="Corbel" charset="0"/>
              </a:rPr>
              <a:t>Recommends approval of the office performance and rating system and tools. 	</a:t>
            </a:r>
          </a:p>
          <a:p>
            <a:r>
              <a:rPr lang="en-US" sz="2400" dirty="0">
                <a:latin typeface="Corbel" charset="0"/>
              </a:rPr>
              <a:t>Acts as appeals body and final arbiter. 	</a:t>
            </a:r>
          </a:p>
          <a:p>
            <a:r>
              <a:rPr lang="en-US" sz="2400" dirty="0">
                <a:latin typeface="Corbel" charset="0"/>
              </a:rPr>
              <a:t>Identifies potential top performers for awards. 	</a:t>
            </a:r>
          </a:p>
          <a:p>
            <a:r>
              <a:rPr lang="en-US" sz="2400" dirty="0">
                <a:solidFill>
                  <a:srgbClr val="FF0000"/>
                </a:solidFill>
                <a:latin typeface="Corbel" charset="0"/>
              </a:rPr>
              <a:t>Adopts its own internal rules, procedures, and strategies to carry out its responsibilities 	</a:t>
            </a:r>
          </a:p>
          <a:p>
            <a:endParaRPr lang="en-US" dirty="0">
              <a:latin typeface="Corbel" charset="0"/>
            </a:endParaRPr>
          </a:p>
        </p:txBody>
      </p:sp>
      <p:pic>
        <p:nvPicPr>
          <p:cNvPr id="3" name="Picture 2"/>
          <p:cNvPicPr>
            <a:picLocks noChangeAspect="1"/>
          </p:cNvPicPr>
          <p:nvPr/>
        </p:nvPicPr>
        <p:blipFill>
          <a:blip r:embed="rId2"/>
          <a:stretch>
            <a:fillRect/>
          </a:stretch>
        </p:blipFill>
        <p:spPr>
          <a:xfrm>
            <a:off x="9341922" y="284354"/>
            <a:ext cx="2641600" cy="2641600"/>
          </a:xfrm>
          <a:prstGeom prst="rect">
            <a:avLst/>
          </a:prstGeom>
        </p:spPr>
      </p:pic>
    </p:spTree>
    <p:extLst>
      <p:ext uri="{BB962C8B-B14F-4D97-AF65-F5344CB8AC3E}">
        <p14:creationId xmlns:p14="http://schemas.microsoft.com/office/powerpoint/2010/main" val="10725751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116114"/>
            <a:ext cx="10018713" cy="1553029"/>
          </a:xfrm>
        </p:spPr>
        <p:txBody>
          <a:bodyPr/>
          <a:lstStyle/>
          <a:p>
            <a:r>
              <a:rPr lang="en-US" dirty="0" smtClean="0"/>
              <a:t>Determining Performance Measures</a:t>
            </a:r>
            <a:endParaRPr lang="id-ID" dirty="0"/>
          </a:p>
        </p:txBody>
      </p:sp>
      <p:sp>
        <p:nvSpPr>
          <p:cNvPr id="3" name="Content Placeholder 2"/>
          <p:cNvSpPr>
            <a:spLocks noGrp="1"/>
          </p:cNvSpPr>
          <p:nvPr>
            <p:ph idx="1"/>
          </p:nvPr>
        </p:nvSpPr>
        <p:spPr>
          <a:xfrm>
            <a:off x="1283546" y="1001486"/>
            <a:ext cx="7322969" cy="5856514"/>
          </a:xfrm>
        </p:spPr>
        <p:txBody>
          <a:bodyPr>
            <a:normAutofit fontScale="92500" lnSpcReduction="10000"/>
          </a:bodyPr>
          <a:lstStyle/>
          <a:p>
            <a:pPr marL="0" indent="0">
              <a:buNone/>
            </a:pPr>
            <a:endParaRPr lang="en-US" dirty="0" smtClean="0"/>
          </a:p>
          <a:p>
            <a:pPr marL="0" indent="0">
              <a:buNone/>
            </a:pPr>
            <a:r>
              <a:rPr lang="en-US" dirty="0" smtClean="0">
                <a:solidFill>
                  <a:srgbClr val="FF0000"/>
                </a:solidFill>
              </a:rPr>
              <a:t>Quantity/Efficiency</a:t>
            </a:r>
            <a:r>
              <a:rPr lang="en-US" dirty="0" smtClean="0"/>
              <a:t> – percentage, quota, number of reports, number of MOAs signed, amount of collections, number of employees oriented</a:t>
            </a:r>
          </a:p>
          <a:p>
            <a:pPr marL="0" indent="0">
              <a:buNone/>
            </a:pPr>
            <a:r>
              <a:rPr lang="en-US" dirty="0" smtClean="0">
                <a:solidFill>
                  <a:srgbClr val="FF0000"/>
                </a:solidFill>
              </a:rPr>
              <a:t>Timeliness</a:t>
            </a:r>
            <a:r>
              <a:rPr lang="en-US" dirty="0" smtClean="0"/>
              <a:t> – turnaround time (in minutes, hours, days, months, etc.), cycle time, claim processing time, response time, target date or deadline, product development rate, delivery time, etc.</a:t>
            </a:r>
          </a:p>
          <a:p>
            <a:pPr marL="0" indent="0">
              <a:buNone/>
            </a:pPr>
            <a:r>
              <a:rPr lang="en-US" dirty="0" smtClean="0">
                <a:solidFill>
                  <a:srgbClr val="FF0000"/>
                </a:solidFill>
              </a:rPr>
              <a:t>Quality/Effectiveness</a:t>
            </a:r>
            <a:r>
              <a:rPr lang="en-US" dirty="0" smtClean="0"/>
              <a:t> – customer satisfaction rate, employee satisfaction rate, employee engagement index, capability index, customer positive feedback, quality hire, ARTA compliance</a:t>
            </a:r>
          </a:p>
          <a:p>
            <a:pPr marL="0" indent="0">
              <a:buNone/>
            </a:pPr>
            <a:endParaRPr lang="en-US" dirty="0"/>
          </a:p>
          <a:p>
            <a:pPr marL="0" indent="0">
              <a:buNone/>
            </a:pPr>
            <a:r>
              <a:rPr lang="en-US" dirty="0"/>
              <a:t>Performance Measures need not be many. Only those that contribute to or support the outcomes that the organization aims to achieve shall be included in the OPCR</a:t>
            </a:r>
            <a:endParaRPr lang="id-ID" dirty="0"/>
          </a:p>
          <a:p>
            <a:pPr marL="0" indent="0">
              <a:buNone/>
            </a:pPr>
            <a:endParaRPr lang="id-ID" dirty="0"/>
          </a:p>
        </p:txBody>
      </p:sp>
      <p:pic>
        <p:nvPicPr>
          <p:cNvPr id="4" name="Picture 3"/>
          <p:cNvPicPr>
            <a:picLocks noChangeAspect="1"/>
          </p:cNvPicPr>
          <p:nvPr/>
        </p:nvPicPr>
        <p:blipFill rotWithShape="1">
          <a:blip r:embed="rId2"/>
          <a:srcRect l="40267"/>
          <a:stretch/>
        </p:blipFill>
        <p:spPr>
          <a:xfrm>
            <a:off x="8806513" y="1828335"/>
            <a:ext cx="4824772" cy="3124200"/>
          </a:xfrm>
          <a:prstGeom prst="rect">
            <a:avLst/>
          </a:prstGeom>
        </p:spPr>
      </p:pic>
    </p:spTree>
    <p:extLst>
      <p:ext uri="{BB962C8B-B14F-4D97-AF65-F5344CB8AC3E}">
        <p14:creationId xmlns:p14="http://schemas.microsoft.com/office/powerpoint/2010/main" val="21319273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320800" y="228600"/>
            <a:ext cx="9366251" cy="1143000"/>
          </a:xfrm>
        </p:spPr>
        <p:txBody>
          <a:bodyPr/>
          <a:lstStyle/>
          <a:p>
            <a:pPr eaLnBrk="1" hangingPunct="1">
              <a:defRPr/>
            </a:pPr>
            <a:r>
              <a:rPr lang="en-PH" dirty="0" smtClean="0">
                <a:ea typeface="+mj-ea"/>
                <a:cs typeface="+mj-cs"/>
              </a:rPr>
              <a:t>AGENDA</a:t>
            </a:r>
          </a:p>
        </p:txBody>
      </p:sp>
      <p:sp>
        <p:nvSpPr>
          <p:cNvPr id="2" name="TextBox 1"/>
          <p:cNvSpPr txBox="1"/>
          <p:nvPr/>
        </p:nvSpPr>
        <p:spPr>
          <a:xfrm>
            <a:off x="2469445" y="1284112"/>
            <a:ext cx="8438444" cy="5262979"/>
          </a:xfrm>
          <a:prstGeom prst="rect">
            <a:avLst/>
          </a:prstGeom>
          <a:noFill/>
        </p:spPr>
        <p:txBody>
          <a:bodyPr wrap="square" rtlCol="0">
            <a:spAutoFit/>
          </a:bodyPr>
          <a:lstStyle/>
          <a:p>
            <a:r>
              <a:rPr lang="en-US" sz="2400" dirty="0" smtClean="0">
                <a:solidFill>
                  <a:srgbClr val="FF0000"/>
                </a:solidFill>
              </a:rPr>
              <a:t>PRELIMINARIES </a:t>
            </a:r>
          </a:p>
          <a:p>
            <a:pPr lvl="1"/>
            <a:r>
              <a:rPr lang="en-US" sz="2400" dirty="0" smtClean="0"/>
              <a:t>Prayer</a:t>
            </a:r>
          </a:p>
          <a:p>
            <a:pPr lvl="1"/>
            <a:r>
              <a:rPr lang="en-US" sz="2400" dirty="0" smtClean="0"/>
              <a:t>National Anthem</a:t>
            </a:r>
          </a:p>
          <a:p>
            <a:pPr lvl="1"/>
            <a:r>
              <a:rPr lang="en-US" sz="2400" dirty="0" smtClean="0"/>
              <a:t>Welcome</a:t>
            </a:r>
          </a:p>
          <a:p>
            <a:endParaRPr lang="en-US" sz="2400" dirty="0"/>
          </a:p>
          <a:p>
            <a:r>
              <a:rPr lang="en-US" sz="2400" dirty="0" smtClean="0"/>
              <a:t>Agenda</a:t>
            </a:r>
          </a:p>
          <a:p>
            <a:pPr lvl="1"/>
            <a:r>
              <a:rPr lang="en-US" sz="2400" dirty="0" smtClean="0">
                <a:solidFill>
                  <a:srgbClr val="FF0000"/>
                </a:solidFill>
              </a:rPr>
              <a:t>Part I. </a:t>
            </a:r>
            <a:r>
              <a:rPr lang="en-US" sz="2400" dirty="0" smtClean="0"/>
              <a:t>New MC’s</a:t>
            </a:r>
          </a:p>
          <a:p>
            <a:endParaRPr lang="en-US" sz="2400" dirty="0"/>
          </a:p>
          <a:p>
            <a:pPr lvl="1"/>
            <a:r>
              <a:rPr lang="en-US" sz="2400" dirty="0" smtClean="0">
                <a:solidFill>
                  <a:srgbClr val="FF0000"/>
                </a:solidFill>
              </a:rPr>
              <a:t>Part II. </a:t>
            </a:r>
            <a:r>
              <a:rPr lang="en-US" sz="2400" dirty="0" smtClean="0"/>
              <a:t>Elements of SPMS</a:t>
            </a:r>
          </a:p>
          <a:p>
            <a:pPr lvl="1"/>
            <a:r>
              <a:rPr lang="en-US" sz="2400" dirty="0" smtClean="0"/>
              <a:t>OPCR</a:t>
            </a:r>
          </a:p>
          <a:p>
            <a:pPr lvl="1"/>
            <a:r>
              <a:rPr lang="en-US" sz="2400" dirty="0" smtClean="0"/>
              <a:t>Performance Standards</a:t>
            </a:r>
          </a:p>
          <a:p>
            <a:pPr lvl="1"/>
            <a:r>
              <a:rPr lang="en-US" sz="2400" dirty="0" smtClean="0"/>
              <a:t>IPCR</a:t>
            </a:r>
          </a:p>
          <a:p>
            <a:pPr lvl="1"/>
            <a:r>
              <a:rPr lang="en-US" sz="2400" dirty="0" smtClean="0"/>
              <a:t>Coaching Module</a:t>
            </a:r>
          </a:p>
          <a:p>
            <a:endParaRPr lang="en-US" sz="2400" dirty="0"/>
          </a:p>
        </p:txBody>
      </p:sp>
      <p:pic>
        <p:nvPicPr>
          <p:cNvPr id="3" name="Picture 2"/>
          <p:cNvPicPr>
            <a:picLocks noChangeAspect="1"/>
          </p:cNvPicPr>
          <p:nvPr/>
        </p:nvPicPr>
        <p:blipFill rotWithShape="1">
          <a:blip r:embed="rId2"/>
          <a:srcRect b="7759"/>
          <a:stretch/>
        </p:blipFill>
        <p:spPr>
          <a:xfrm>
            <a:off x="7336366" y="1532467"/>
            <a:ext cx="4284093" cy="4224866"/>
          </a:xfrm>
          <a:prstGeom prst="rect">
            <a:avLst/>
          </a:prstGeom>
        </p:spPr>
      </p:pic>
    </p:spTree>
    <p:extLst>
      <p:ext uri="{BB962C8B-B14F-4D97-AF65-F5344CB8AC3E}">
        <p14:creationId xmlns:p14="http://schemas.microsoft.com/office/powerpoint/2010/main" val="34505900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1"/>
            <a:ext cx="10018713" cy="1712686"/>
          </a:xfrm>
        </p:spPr>
        <p:txBody>
          <a:bodyPr/>
          <a:lstStyle/>
          <a:p>
            <a:r>
              <a:rPr lang="en-US" dirty="0" smtClean="0"/>
              <a:t>General Rules</a:t>
            </a:r>
            <a:endParaRPr lang="id-ID" dirty="0"/>
          </a:p>
        </p:txBody>
      </p:sp>
      <p:sp>
        <p:nvSpPr>
          <p:cNvPr id="3" name="Content Placeholder 2"/>
          <p:cNvSpPr>
            <a:spLocks noGrp="1"/>
          </p:cNvSpPr>
          <p:nvPr>
            <p:ph idx="1"/>
          </p:nvPr>
        </p:nvSpPr>
        <p:spPr>
          <a:xfrm>
            <a:off x="2148115" y="1393371"/>
            <a:ext cx="8940800" cy="4397829"/>
          </a:xfrm>
        </p:spPr>
        <p:txBody>
          <a:bodyPr/>
          <a:lstStyle/>
          <a:p>
            <a:r>
              <a:rPr lang="en-US" dirty="0" smtClean="0"/>
              <a:t>Under SPMS, not all SIs have to be measured using all the available dimensions</a:t>
            </a:r>
          </a:p>
          <a:p>
            <a:pPr marL="0" indent="0">
              <a:buNone/>
            </a:pPr>
            <a:endParaRPr lang="en-US" dirty="0" smtClean="0"/>
          </a:p>
          <a:p>
            <a:r>
              <a:rPr lang="en-US" dirty="0" smtClean="0"/>
              <a:t>The use and appropriate application of rating dimension for each SI depends on the nature of the targets, to be reviewed and approved by the Head of Office and concurred by the PMT</a:t>
            </a:r>
          </a:p>
          <a:p>
            <a:pPr marL="0" indent="0">
              <a:buNone/>
            </a:pPr>
            <a:endParaRPr lang="en-US" dirty="0" smtClean="0"/>
          </a:p>
          <a:p>
            <a:r>
              <a:rPr lang="en-US" dirty="0" smtClean="0"/>
              <a:t>Thus, there are SIs that carry only 1 dimension or 2 dimensions or all dimensions depending on the final discussions and agreements of concerned parties, including PMT</a:t>
            </a:r>
            <a:endParaRPr lang="id-ID" dirty="0"/>
          </a:p>
        </p:txBody>
      </p:sp>
    </p:spTree>
    <p:extLst>
      <p:ext uri="{BB962C8B-B14F-4D97-AF65-F5344CB8AC3E}">
        <p14:creationId xmlns:p14="http://schemas.microsoft.com/office/powerpoint/2010/main" val="4149109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116114"/>
            <a:ext cx="10018713" cy="1654629"/>
          </a:xfrm>
        </p:spPr>
        <p:txBody>
          <a:bodyPr/>
          <a:lstStyle/>
          <a:p>
            <a:r>
              <a:rPr lang="en-US" dirty="0" smtClean="0"/>
              <a:t>Determining Targets</a:t>
            </a:r>
            <a:endParaRPr lang="id-ID" dirty="0"/>
          </a:p>
        </p:txBody>
      </p:sp>
      <p:sp>
        <p:nvSpPr>
          <p:cNvPr id="3" name="Content Placeholder 2"/>
          <p:cNvSpPr>
            <a:spLocks noGrp="1"/>
          </p:cNvSpPr>
          <p:nvPr>
            <p:ph idx="1"/>
          </p:nvPr>
        </p:nvSpPr>
        <p:spPr>
          <a:xfrm>
            <a:off x="2452914" y="1262743"/>
            <a:ext cx="8461829" cy="5370286"/>
          </a:xfrm>
        </p:spPr>
        <p:txBody>
          <a:bodyPr>
            <a:normAutofit fontScale="92500" lnSpcReduction="10000"/>
          </a:bodyPr>
          <a:lstStyle/>
          <a:p>
            <a:r>
              <a:rPr lang="en-US" dirty="0" smtClean="0"/>
              <a:t>Address the need of the identified customer/s (internal or external) of the office and/or equivalent to (if not exceeding) the customer’s expectations</a:t>
            </a:r>
          </a:p>
          <a:p>
            <a:r>
              <a:rPr lang="en-US" dirty="0" smtClean="0"/>
              <a:t>Be aligned and synchronized with the strategic goals and objectives of the agency</a:t>
            </a:r>
          </a:p>
          <a:p>
            <a:r>
              <a:rPr lang="en-US" dirty="0" smtClean="0"/>
              <a:t>Be higher than what was achieved during the previous appraisal period (for previous achievements which were not yet the highest targets to be possibly achieved</a:t>
            </a:r>
          </a:p>
          <a:p>
            <a:r>
              <a:rPr lang="en-US" dirty="0"/>
              <a:t>Be challenging enough to raise the bar of agency’s performance </a:t>
            </a:r>
            <a:r>
              <a:rPr lang="en-US" dirty="0" smtClean="0"/>
              <a:t>excellence</a:t>
            </a:r>
            <a:endParaRPr lang="en-US" dirty="0"/>
          </a:p>
          <a:p>
            <a:r>
              <a:rPr lang="en-US" dirty="0"/>
              <a:t>Consider the resources available and the geographical, environmental and cultural/societal limitations of the </a:t>
            </a:r>
            <a:r>
              <a:rPr lang="en-US" dirty="0" smtClean="0"/>
              <a:t>office</a:t>
            </a:r>
            <a:endParaRPr lang="en-US" dirty="0"/>
          </a:p>
          <a:p>
            <a:r>
              <a:rPr lang="en-US" dirty="0"/>
              <a:t>Reinforce and foster the culture of teamwork among individuals and work units</a:t>
            </a:r>
            <a:endParaRPr lang="id-ID" dirty="0"/>
          </a:p>
          <a:p>
            <a:endParaRPr lang="en-US" dirty="0" smtClean="0"/>
          </a:p>
        </p:txBody>
      </p:sp>
    </p:spTree>
    <p:extLst>
      <p:ext uri="{BB962C8B-B14F-4D97-AF65-F5344CB8AC3E}">
        <p14:creationId xmlns:p14="http://schemas.microsoft.com/office/powerpoint/2010/main" val="35784172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290286"/>
            <a:ext cx="10018713" cy="1291771"/>
          </a:xfrm>
        </p:spPr>
        <p:txBody>
          <a:bodyPr/>
          <a:lstStyle/>
          <a:p>
            <a:r>
              <a:rPr lang="en-US" dirty="0" smtClean="0"/>
              <a:t>Sources of Targeting</a:t>
            </a:r>
            <a:endParaRPr lang="id-ID" dirty="0"/>
          </a:p>
        </p:txBody>
      </p:sp>
      <p:sp>
        <p:nvSpPr>
          <p:cNvPr id="3" name="Content Placeholder 2"/>
          <p:cNvSpPr>
            <a:spLocks noGrp="1"/>
          </p:cNvSpPr>
          <p:nvPr>
            <p:ph idx="1"/>
          </p:nvPr>
        </p:nvSpPr>
        <p:spPr>
          <a:xfrm>
            <a:off x="2409371" y="2133599"/>
            <a:ext cx="8273143" cy="3657601"/>
          </a:xfrm>
        </p:spPr>
        <p:txBody>
          <a:bodyPr/>
          <a:lstStyle/>
          <a:p>
            <a:r>
              <a:rPr lang="en-US" dirty="0" smtClean="0"/>
              <a:t>Historical data</a:t>
            </a:r>
          </a:p>
          <a:p>
            <a:r>
              <a:rPr lang="en-US" dirty="0" smtClean="0"/>
              <a:t>Benchmarking</a:t>
            </a:r>
          </a:p>
          <a:p>
            <a:r>
              <a:rPr lang="en-US" dirty="0" smtClean="0"/>
              <a:t>Client Demand</a:t>
            </a:r>
          </a:p>
          <a:p>
            <a:r>
              <a:rPr lang="en-US" dirty="0" smtClean="0"/>
              <a:t>Targets from past PMS (OPES, PES, </a:t>
            </a:r>
            <a:r>
              <a:rPr lang="en-US" dirty="0" err="1" smtClean="0"/>
              <a:t>etc</a:t>
            </a:r>
            <a:r>
              <a:rPr lang="en-US" dirty="0" smtClean="0"/>
              <a:t>)</a:t>
            </a:r>
          </a:p>
          <a:p>
            <a:r>
              <a:rPr lang="en-US" dirty="0" smtClean="0"/>
              <a:t>Management Instructions</a:t>
            </a:r>
          </a:p>
          <a:p>
            <a:r>
              <a:rPr lang="en-US" dirty="0" smtClean="0"/>
              <a:t>Future Trend</a:t>
            </a:r>
          </a:p>
          <a:p>
            <a:endParaRPr lang="en-US" dirty="0" smtClean="0"/>
          </a:p>
          <a:p>
            <a:endParaRPr lang="en-US" dirty="0" smtClean="0"/>
          </a:p>
        </p:txBody>
      </p:sp>
      <p:pic>
        <p:nvPicPr>
          <p:cNvPr id="4" name="Picture 3"/>
          <p:cNvPicPr>
            <a:picLocks noChangeAspect="1"/>
          </p:cNvPicPr>
          <p:nvPr/>
        </p:nvPicPr>
        <p:blipFill>
          <a:blip r:embed="rId2"/>
          <a:stretch>
            <a:fillRect/>
          </a:stretch>
        </p:blipFill>
        <p:spPr>
          <a:xfrm>
            <a:off x="8294552" y="1872051"/>
            <a:ext cx="2844800" cy="2438400"/>
          </a:xfrm>
          <a:prstGeom prst="rect">
            <a:avLst/>
          </a:prstGeom>
        </p:spPr>
      </p:pic>
    </p:spTree>
    <p:extLst>
      <p:ext uri="{BB962C8B-B14F-4D97-AF65-F5344CB8AC3E}">
        <p14:creationId xmlns:p14="http://schemas.microsoft.com/office/powerpoint/2010/main" val="41381935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5000" dirty="0" smtClean="0">
                <a:solidFill>
                  <a:srgbClr val="FF0000"/>
                </a:solidFill>
              </a:rPr>
              <a:t>Sample performance standards</a:t>
            </a:r>
            <a:endParaRPr lang="en-US" sz="5000" dirty="0">
              <a:solidFill>
                <a:srgbClr val="FF0000"/>
              </a:solidFill>
            </a:endParaRPr>
          </a:p>
        </p:txBody>
      </p:sp>
      <p:pic>
        <p:nvPicPr>
          <p:cNvPr id="5" name="Picture 4"/>
          <p:cNvPicPr>
            <a:picLocks noChangeAspect="1"/>
          </p:cNvPicPr>
          <p:nvPr/>
        </p:nvPicPr>
        <p:blipFill>
          <a:blip r:embed="rId2"/>
          <a:stretch>
            <a:fillRect/>
          </a:stretch>
        </p:blipFill>
        <p:spPr>
          <a:xfrm>
            <a:off x="4990454" y="1039922"/>
            <a:ext cx="3302000" cy="2476500"/>
          </a:xfrm>
          <a:prstGeom prst="rect">
            <a:avLst/>
          </a:prstGeom>
        </p:spPr>
      </p:pic>
    </p:spTree>
    <p:extLst>
      <p:ext uri="{BB962C8B-B14F-4D97-AF65-F5344CB8AC3E}">
        <p14:creationId xmlns:p14="http://schemas.microsoft.com/office/powerpoint/2010/main" val="16551426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12192000" cy="632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8948229"/>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pPr>
              <a:defRPr/>
            </a:pPr>
            <a:endParaRPr lang="en-PH">
              <a:latin typeface="Berlin Sans FB" charset="0"/>
              <a:cs typeface="Arial" charset="0"/>
            </a:endParaRPr>
          </a:p>
        </p:txBody>
      </p:sp>
      <p:sp>
        <p:nvSpPr>
          <p:cNvPr id="57346"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5400">
                <a:solidFill>
                  <a:schemeClr val="tx1"/>
                </a:solidFill>
                <a:latin typeface="Segoe UI Semibold" charset="0"/>
                <a:ea typeface="ＭＳ Ｐゴシック" charset="0"/>
                <a:cs typeface="ＭＳ Ｐゴシック" charset="0"/>
              </a:defRPr>
            </a:lvl1pPr>
            <a:lvl2pPr marL="742950" indent="-285750" eaLnBrk="0" hangingPunct="0">
              <a:defRPr sz="5400">
                <a:solidFill>
                  <a:schemeClr val="tx1"/>
                </a:solidFill>
                <a:latin typeface="Segoe UI Semibold" charset="0"/>
                <a:ea typeface="ＭＳ Ｐゴシック" charset="0"/>
              </a:defRPr>
            </a:lvl2pPr>
            <a:lvl3pPr marL="1143000" indent="-228600" eaLnBrk="0" hangingPunct="0">
              <a:defRPr sz="5400">
                <a:solidFill>
                  <a:schemeClr val="tx1"/>
                </a:solidFill>
                <a:latin typeface="Segoe UI Semibold" charset="0"/>
                <a:ea typeface="ＭＳ Ｐゴシック" charset="0"/>
              </a:defRPr>
            </a:lvl3pPr>
            <a:lvl4pPr marL="1600200" indent="-228600" eaLnBrk="0" hangingPunct="0">
              <a:defRPr sz="5400">
                <a:solidFill>
                  <a:schemeClr val="tx1"/>
                </a:solidFill>
                <a:latin typeface="Segoe UI Semibold" charset="0"/>
                <a:ea typeface="ＭＳ Ｐゴシック" charset="0"/>
              </a:defRPr>
            </a:lvl4pPr>
            <a:lvl5pPr marL="2057400" indent="-228600" eaLnBrk="0" hangingPunct="0">
              <a:defRPr sz="5400">
                <a:solidFill>
                  <a:schemeClr val="tx1"/>
                </a:solidFill>
                <a:latin typeface="Segoe UI Semibold" charset="0"/>
                <a:ea typeface="ＭＳ Ｐゴシック" charset="0"/>
              </a:defRPr>
            </a:lvl5pPr>
            <a:lvl6pPr marL="2514600" indent="-228600" eaLnBrk="0" fontAlgn="base" hangingPunct="0">
              <a:spcBef>
                <a:spcPct val="0"/>
              </a:spcBef>
              <a:spcAft>
                <a:spcPct val="0"/>
              </a:spcAft>
              <a:defRPr sz="5400">
                <a:solidFill>
                  <a:schemeClr val="tx1"/>
                </a:solidFill>
                <a:latin typeface="Segoe UI Semibold" charset="0"/>
                <a:ea typeface="ＭＳ Ｐゴシック" charset="0"/>
              </a:defRPr>
            </a:lvl6pPr>
            <a:lvl7pPr marL="2971800" indent="-228600" eaLnBrk="0" fontAlgn="base" hangingPunct="0">
              <a:spcBef>
                <a:spcPct val="0"/>
              </a:spcBef>
              <a:spcAft>
                <a:spcPct val="0"/>
              </a:spcAft>
              <a:defRPr sz="5400">
                <a:solidFill>
                  <a:schemeClr val="tx1"/>
                </a:solidFill>
                <a:latin typeface="Segoe UI Semibold" charset="0"/>
                <a:ea typeface="ＭＳ Ｐゴシック" charset="0"/>
              </a:defRPr>
            </a:lvl7pPr>
            <a:lvl8pPr marL="3429000" indent="-228600" eaLnBrk="0" fontAlgn="base" hangingPunct="0">
              <a:spcBef>
                <a:spcPct val="0"/>
              </a:spcBef>
              <a:spcAft>
                <a:spcPct val="0"/>
              </a:spcAft>
              <a:defRPr sz="5400">
                <a:solidFill>
                  <a:schemeClr val="tx1"/>
                </a:solidFill>
                <a:latin typeface="Segoe UI Semibold" charset="0"/>
                <a:ea typeface="ＭＳ Ｐゴシック" charset="0"/>
              </a:defRPr>
            </a:lvl8pPr>
            <a:lvl9pPr marL="3886200" indent="-228600" eaLnBrk="0" fontAlgn="base" hangingPunct="0">
              <a:spcBef>
                <a:spcPct val="0"/>
              </a:spcBef>
              <a:spcAft>
                <a:spcPct val="0"/>
              </a:spcAft>
              <a:defRPr sz="5400">
                <a:solidFill>
                  <a:schemeClr val="tx1"/>
                </a:solidFill>
                <a:latin typeface="Segoe UI Semibold" charset="0"/>
                <a:ea typeface="ＭＳ Ｐゴシック" charset="0"/>
              </a:defRPr>
            </a:lvl9pPr>
          </a:lstStyle>
          <a:p>
            <a:pPr eaLnBrk="1" hangingPunct="1"/>
            <a:r>
              <a:rPr lang="en-US" sz="1400" i="1">
                <a:solidFill>
                  <a:schemeClr val="accent2"/>
                </a:solidFill>
                <a:latin typeface="Times New Roman" charset="0"/>
                <a:cs typeface="Arial" charset="0"/>
              </a:rPr>
              <a:t>Civil Service Commission</a:t>
            </a:r>
            <a:r>
              <a:rPr lang="en-US" sz="1400" i="1">
                <a:latin typeface="Times New Roman" charset="0"/>
                <a:cs typeface="Arial" charset="0"/>
              </a:rPr>
              <a:t> – </a:t>
            </a:r>
            <a:r>
              <a:rPr lang="en-US" sz="1400" i="1">
                <a:solidFill>
                  <a:srgbClr val="990033"/>
                </a:solidFill>
                <a:latin typeface="Times New Roman" charset="0"/>
                <a:cs typeface="Arial" charset="0"/>
              </a:rPr>
              <a:t>Strategic Performance Management System</a:t>
            </a:r>
          </a:p>
        </p:txBody>
      </p:sp>
      <p:pic>
        <p:nvPicPr>
          <p:cNvPr id="57347" name="Picture 2" descr="C:\Users\Marc\Dropbox\Camera Uploads\2014-02-07 16.45.32 HD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8800" y="-1211580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3" descr="C:\Users\Marc\Dropbox\Camera Uploads\2014-02-07 16.45.32 HDR.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7036" b="9383"/>
          <a:stretch>
            <a:fillRect/>
          </a:stretch>
        </p:blipFill>
        <p:spPr>
          <a:xfrm>
            <a:off x="660400" y="609600"/>
            <a:ext cx="11506200" cy="4762500"/>
          </a:xfrm>
          <a:noFill/>
        </p:spPr>
      </p:pic>
    </p:spTree>
    <p:extLst>
      <p:ext uri="{BB962C8B-B14F-4D97-AF65-F5344CB8AC3E}">
        <p14:creationId xmlns:p14="http://schemas.microsoft.com/office/powerpoint/2010/main" val="371707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pPr>
              <a:defRPr/>
            </a:pPr>
            <a:endParaRPr lang="en-PH">
              <a:latin typeface="Berlin Sans FB" charset="0"/>
              <a:cs typeface="Arial" charset="0"/>
            </a:endParaRPr>
          </a:p>
        </p:txBody>
      </p:sp>
      <p:sp>
        <p:nvSpPr>
          <p:cNvPr id="58370"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5400">
                <a:solidFill>
                  <a:schemeClr val="tx1"/>
                </a:solidFill>
                <a:latin typeface="Segoe UI Semibold" charset="0"/>
                <a:ea typeface="ＭＳ Ｐゴシック" charset="0"/>
                <a:cs typeface="ＭＳ Ｐゴシック" charset="0"/>
              </a:defRPr>
            </a:lvl1pPr>
            <a:lvl2pPr marL="742950" indent="-285750" eaLnBrk="0" hangingPunct="0">
              <a:defRPr sz="5400">
                <a:solidFill>
                  <a:schemeClr val="tx1"/>
                </a:solidFill>
                <a:latin typeface="Segoe UI Semibold" charset="0"/>
                <a:ea typeface="ＭＳ Ｐゴシック" charset="0"/>
              </a:defRPr>
            </a:lvl2pPr>
            <a:lvl3pPr marL="1143000" indent="-228600" eaLnBrk="0" hangingPunct="0">
              <a:defRPr sz="5400">
                <a:solidFill>
                  <a:schemeClr val="tx1"/>
                </a:solidFill>
                <a:latin typeface="Segoe UI Semibold" charset="0"/>
                <a:ea typeface="ＭＳ Ｐゴシック" charset="0"/>
              </a:defRPr>
            </a:lvl3pPr>
            <a:lvl4pPr marL="1600200" indent="-228600" eaLnBrk="0" hangingPunct="0">
              <a:defRPr sz="5400">
                <a:solidFill>
                  <a:schemeClr val="tx1"/>
                </a:solidFill>
                <a:latin typeface="Segoe UI Semibold" charset="0"/>
                <a:ea typeface="ＭＳ Ｐゴシック" charset="0"/>
              </a:defRPr>
            </a:lvl4pPr>
            <a:lvl5pPr marL="2057400" indent="-228600" eaLnBrk="0" hangingPunct="0">
              <a:defRPr sz="5400">
                <a:solidFill>
                  <a:schemeClr val="tx1"/>
                </a:solidFill>
                <a:latin typeface="Segoe UI Semibold" charset="0"/>
                <a:ea typeface="ＭＳ Ｐゴシック" charset="0"/>
              </a:defRPr>
            </a:lvl5pPr>
            <a:lvl6pPr marL="2514600" indent="-228600" eaLnBrk="0" fontAlgn="base" hangingPunct="0">
              <a:spcBef>
                <a:spcPct val="0"/>
              </a:spcBef>
              <a:spcAft>
                <a:spcPct val="0"/>
              </a:spcAft>
              <a:defRPr sz="5400">
                <a:solidFill>
                  <a:schemeClr val="tx1"/>
                </a:solidFill>
                <a:latin typeface="Segoe UI Semibold" charset="0"/>
                <a:ea typeface="ＭＳ Ｐゴシック" charset="0"/>
              </a:defRPr>
            </a:lvl6pPr>
            <a:lvl7pPr marL="2971800" indent="-228600" eaLnBrk="0" fontAlgn="base" hangingPunct="0">
              <a:spcBef>
                <a:spcPct val="0"/>
              </a:spcBef>
              <a:spcAft>
                <a:spcPct val="0"/>
              </a:spcAft>
              <a:defRPr sz="5400">
                <a:solidFill>
                  <a:schemeClr val="tx1"/>
                </a:solidFill>
                <a:latin typeface="Segoe UI Semibold" charset="0"/>
                <a:ea typeface="ＭＳ Ｐゴシック" charset="0"/>
              </a:defRPr>
            </a:lvl7pPr>
            <a:lvl8pPr marL="3429000" indent="-228600" eaLnBrk="0" fontAlgn="base" hangingPunct="0">
              <a:spcBef>
                <a:spcPct val="0"/>
              </a:spcBef>
              <a:spcAft>
                <a:spcPct val="0"/>
              </a:spcAft>
              <a:defRPr sz="5400">
                <a:solidFill>
                  <a:schemeClr val="tx1"/>
                </a:solidFill>
                <a:latin typeface="Segoe UI Semibold" charset="0"/>
                <a:ea typeface="ＭＳ Ｐゴシック" charset="0"/>
              </a:defRPr>
            </a:lvl8pPr>
            <a:lvl9pPr marL="3886200" indent="-228600" eaLnBrk="0" fontAlgn="base" hangingPunct="0">
              <a:spcBef>
                <a:spcPct val="0"/>
              </a:spcBef>
              <a:spcAft>
                <a:spcPct val="0"/>
              </a:spcAft>
              <a:defRPr sz="5400">
                <a:solidFill>
                  <a:schemeClr val="tx1"/>
                </a:solidFill>
                <a:latin typeface="Segoe UI Semibold" charset="0"/>
                <a:ea typeface="ＭＳ Ｐゴシック" charset="0"/>
              </a:defRPr>
            </a:lvl9pPr>
          </a:lstStyle>
          <a:p>
            <a:pPr eaLnBrk="1" hangingPunct="1"/>
            <a:r>
              <a:rPr lang="en-US" sz="1400" i="1">
                <a:solidFill>
                  <a:schemeClr val="accent2"/>
                </a:solidFill>
                <a:latin typeface="Times New Roman" charset="0"/>
                <a:cs typeface="Arial" charset="0"/>
              </a:rPr>
              <a:t>Civil Service Commission</a:t>
            </a:r>
            <a:r>
              <a:rPr lang="en-US" sz="1400" i="1">
                <a:latin typeface="Times New Roman" charset="0"/>
                <a:cs typeface="Arial" charset="0"/>
              </a:rPr>
              <a:t> – </a:t>
            </a:r>
            <a:r>
              <a:rPr lang="en-US" sz="1400" i="1">
                <a:solidFill>
                  <a:srgbClr val="990033"/>
                </a:solidFill>
                <a:latin typeface="Times New Roman" charset="0"/>
                <a:cs typeface="Arial" charset="0"/>
              </a:rPr>
              <a:t>Strategic Performance Management System</a:t>
            </a:r>
          </a:p>
        </p:txBody>
      </p:sp>
      <p:pic>
        <p:nvPicPr>
          <p:cNvPr id="58371" name="Picture 2" descr="C:\Users\Marc\Dropbox\Camera Uploads\2014-02-07 16.45.43 HDR.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2500"/>
          <a:stretch>
            <a:fillRect/>
          </a:stretch>
        </p:blipFill>
        <p:spPr>
          <a:xfrm>
            <a:off x="711200" y="457200"/>
            <a:ext cx="10837333" cy="5334000"/>
          </a:xfrm>
          <a:noFill/>
        </p:spPr>
      </p:pic>
    </p:spTree>
    <p:extLst>
      <p:ext uri="{BB962C8B-B14F-4D97-AF65-F5344CB8AC3E}">
        <p14:creationId xmlns:p14="http://schemas.microsoft.com/office/powerpoint/2010/main" val="20546303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pPr>
              <a:defRPr/>
            </a:pPr>
            <a:endParaRPr lang="en-PH">
              <a:latin typeface="Berlin Sans FB" charset="0"/>
              <a:cs typeface="Arial" charset="0"/>
            </a:endParaRPr>
          </a:p>
        </p:txBody>
      </p:sp>
      <p:sp>
        <p:nvSpPr>
          <p:cNvPr id="59394"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5400">
                <a:solidFill>
                  <a:schemeClr val="tx1"/>
                </a:solidFill>
                <a:latin typeface="Segoe UI Semibold" charset="0"/>
                <a:ea typeface="ＭＳ Ｐゴシック" charset="0"/>
                <a:cs typeface="ＭＳ Ｐゴシック" charset="0"/>
              </a:defRPr>
            </a:lvl1pPr>
            <a:lvl2pPr marL="742950" indent="-285750" eaLnBrk="0" hangingPunct="0">
              <a:defRPr sz="5400">
                <a:solidFill>
                  <a:schemeClr val="tx1"/>
                </a:solidFill>
                <a:latin typeface="Segoe UI Semibold" charset="0"/>
                <a:ea typeface="ＭＳ Ｐゴシック" charset="0"/>
              </a:defRPr>
            </a:lvl2pPr>
            <a:lvl3pPr marL="1143000" indent="-228600" eaLnBrk="0" hangingPunct="0">
              <a:defRPr sz="5400">
                <a:solidFill>
                  <a:schemeClr val="tx1"/>
                </a:solidFill>
                <a:latin typeface="Segoe UI Semibold" charset="0"/>
                <a:ea typeface="ＭＳ Ｐゴシック" charset="0"/>
              </a:defRPr>
            </a:lvl3pPr>
            <a:lvl4pPr marL="1600200" indent="-228600" eaLnBrk="0" hangingPunct="0">
              <a:defRPr sz="5400">
                <a:solidFill>
                  <a:schemeClr val="tx1"/>
                </a:solidFill>
                <a:latin typeface="Segoe UI Semibold" charset="0"/>
                <a:ea typeface="ＭＳ Ｐゴシック" charset="0"/>
              </a:defRPr>
            </a:lvl4pPr>
            <a:lvl5pPr marL="2057400" indent="-228600" eaLnBrk="0" hangingPunct="0">
              <a:defRPr sz="5400">
                <a:solidFill>
                  <a:schemeClr val="tx1"/>
                </a:solidFill>
                <a:latin typeface="Segoe UI Semibold" charset="0"/>
                <a:ea typeface="ＭＳ Ｐゴシック" charset="0"/>
              </a:defRPr>
            </a:lvl5pPr>
            <a:lvl6pPr marL="2514600" indent="-228600" eaLnBrk="0" fontAlgn="base" hangingPunct="0">
              <a:spcBef>
                <a:spcPct val="0"/>
              </a:spcBef>
              <a:spcAft>
                <a:spcPct val="0"/>
              </a:spcAft>
              <a:defRPr sz="5400">
                <a:solidFill>
                  <a:schemeClr val="tx1"/>
                </a:solidFill>
                <a:latin typeface="Segoe UI Semibold" charset="0"/>
                <a:ea typeface="ＭＳ Ｐゴシック" charset="0"/>
              </a:defRPr>
            </a:lvl6pPr>
            <a:lvl7pPr marL="2971800" indent="-228600" eaLnBrk="0" fontAlgn="base" hangingPunct="0">
              <a:spcBef>
                <a:spcPct val="0"/>
              </a:spcBef>
              <a:spcAft>
                <a:spcPct val="0"/>
              </a:spcAft>
              <a:defRPr sz="5400">
                <a:solidFill>
                  <a:schemeClr val="tx1"/>
                </a:solidFill>
                <a:latin typeface="Segoe UI Semibold" charset="0"/>
                <a:ea typeface="ＭＳ Ｐゴシック" charset="0"/>
              </a:defRPr>
            </a:lvl7pPr>
            <a:lvl8pPr marL="3429000" indent="-228600" eaLnBrk="0" fontAlgn="base" hangingPunct="0">
              <a:spcBef>
                <a:spcPct val="0"/>
              </a:spcBef>
              <a:spcAft>
                <a:spcPct val="0"/>
              </a:spcAft>
              <a:defRPr sz="5400">
                <a:solidFill>
                  <a:schemeClr val="tx1"/>
                </a:solidFill>
                <a:latin typeface="Segoe UI Semibold" charset="0"/>
                <a:ea typeface="ＭＳ Ｐゴシック" charset="0"/>
              </a:defRPr>
            </a:lvl8pPr>
            <a:lvl9pPr marL="3886200" indent="-228600" eaLnBrk="0" fontAlgn="base" hangingPunct="0">
              <a:spcBef>
                <a:spcPct val="0"/>
              </a:spcBef>
              <a:spcAft>
                <a:spcPct val="0"/>
              </a:spcAft>
              <a:defRPr sz="5400">
                <a:solidFill>
                  <a:schemeClr val="tx1"/>
                </a:solidFill>
                <a:latin typeface="Segoe UI Semibold" charset="0"/>
                <a:ea typeface="ＭＳ Ｐゴシック" charset="0"/>
              </a:defRPr>
            </a:lvl9pPr>
          </a:lstStyle>
          <a:p>
            <a:pPr eaLnBrk="1" hangingPunct="1"/>
            <a:r>
              <a:rPr lang="en-US" sz="1400" i="1">
                <a:solidFill>
                  <a:schemeClr val="accent2"/>
                </a:solidFill>
                <a:latin typeface="Times New Roman" charset="0"/>
                <a:cs typeface="Arial" charset="0"/>
              </a:rPr>
              <a:t>Civil Service Commission</a:t>
            </a:r>
            <a:r>
              <a:rPr lang="en-US" sz="1400" i="1">
                <a:latin typeface="Times New Roman" charset="0"/>
                <a:cs typeface="Arial" charset="0"/>
              </a:rPr>
              <a:t> – </a:t>
            </a:r>
            <a:r>
              <a:rPr lang="en-US" sz="1400" i="1">
                <a:solidFill>
                  <a:srgbClr val="990033"/>
                </a:solidFill>
                <a:latin typeface="Times New Roman" charset="0"/>
                <a:cs typeface="Arial" charset="0"/>
              </a:rPr>
              <a:t>Strategic Performance Management System</a:t>
            </a:r>
          </a:p>
        </p:txBody>
      </p:sp>
      <p:pic>
        <p:nvPicPr>
          <p:cNvPr id="59395" name="Picture 2" descr="C:\Users\Marc\Dropbox\Camera Uploads\2014-02-07 16.46.4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9200" y="381000"/>
            <a:ext cx="10464800" cy="5886450"/>
          </a:xfrm>
          <a:noFill/>
        </p:spPr>
      </p:pic>
    </p:spTree>
    <p:extLst>
      <p:ext uri="{BB962C8B-B14F-4D97-AF65-F5344CB8AC3E}">
        <p14:creationId xmlns:p14="http://schemas.microsoft.com/office/powerpoint/2010/main" val="34344087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11785600"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9211213"/>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195072"/>
            <a:ext cx="10871200" cy="1252728"/>
          </a:xfrm>
        </p:spPr>
        <p:txBody>
          <a:bodyPr/>
          <a:lstStyle/>
          <a:p>
            <a:pPr eaLnBrk="1" fontAlgn="auto" hangingPunct="1">
              <a:spcAft>
                <a:spcPts val="0"/>
              </a:spcAft>
              <a:defRPr/>
            </a:pPr>
            <a:r>
              <a:rPr lang="en-US" dirty="0" smtClean="0">
                <a:solidFill>
                  <a:schemeClr val="accent1">
                    <a:satMod val="150000"/>
                  </a:schemeClr>
                </a:solidFill>
                <a:ea typeface="+mj-ea"/>
                <a:cs typeface="+mj-cs"/>
              </a:rPr>
              <a:t>Rating Scale</a:t>
            </a:r>
            <a:endParaRPr lang="en-US" dirty="0">
              <a:solidFill>
                <a:schemeClr val="accent1">
                  <a:satMod val="150000"/>
                </a:schemeClr>
              </a:solidFill>
              <a:ea typeface="+mj-ea"/>
              <a:cs typeface="+mj-cs"/>
            </a:endParaRPr>
          </a:p>
        </p:txBody>
      </p:sp>
      <p:graphicFrame>
        <p:nvGraphicFramePr>
          <p:cNvPr id="5" name="Group 168"/>
          <p:cNvGraphicFramePr>
            <a:graphicFrameLocks/>
          </p:cNvGraphicFramePr>
          <p:nvPr/>
        </p:nvGraphicFramePr>
        <p:xfrm>
          <a:off x="920752" y="1752600"/>
          <a:ext cx="10458449" cy="4800600"/>
        </p:xfrm>
        <a:graphic>
          <a:graphicData uri="http://schemas.openxmlformats.org/drawingml/2006/table">
            <a:tbl>
              <a:tblPr/>
              <a:tblGrid>
                <a:gridCol w="1625600"/>
                <a:gridCol w="1930400"/>
                <a:gridCol w="6902449"/>
              </a:tblGrid>
              <a:tr h="375848">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Narrow" pitchFamily="34" charset="0"/>
                          <a:cs typeface="Arial" charset="0"/>
                        </a:rPr>
                        <a:t>Rating</a:t>
                      </a:r>
                    </a:p>
                  </a:txBody>
                  <a:tcPr marL="121920" marR="121920" marT="45713" marB="45713" horzOverflow="overflow">
                    <a:lnL w="28575"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a:noFill/>
                    </a:lnTlToBr>
                    <a:lnBlToTr>
                      <a:noFill/>
                    </a:lnBlToTr>
                    <a:solidFill>
                      <a:srgbClr val="99FF99"/>
                    </a:solidFill>
                  </a:tcPr>
                </a:tc>
                <a:tc hMerge="1">
                  <a:txBody>
                    <a:bodyPr/>
                    <a:lstStyle/>
                    <a:p>
                      <a:endParaRPr lang="en-PH"/>
                    </a:p>
                  </a:txBody>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Narrow" pitchFamily="34" charset="0"/>
                          <a:cs typeface="Arial" charset="0"/>
                        </a:rPr>
                        <a:t>Description</a:t>
                      </a:r>
                    </a:p>
                  </a:txBody>
                  <a:tcPr marL="121920" marR="121920" marT="45713" marB="45713" horzOverflow="overflow">
                    <a:lnL w="12700"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a:noFill/>
                    </a:lnTlToBr>
                    <a:lnBlToTr>
                      <a:noFill/>
                    </a:lnBlToTr>
                    <a:solidFill>
                      <a:srgbClr val="99FF99"/>
                    </a:solidFill>
                  </a:tcPr>
                </a:tc>
              </a:tr>
              <a:tr h="3666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0000"/>
                          </a:solidFill>
                          <a:effectLst/>
                          <a:latin typeface="Arial Narrow" pitchFamily="34" charset="0"/>
                          <a:cs typeface="Arial" charset="0"/>
                        </a:rPr>
                        <a:t>Numerical</a:t>
                      </a:r>
                    </a:p>
                  </a:txBody>
                  <a:tcPr marL="121920" marR="121920" marT="45713" marB="45713" horzOverflow="overflow">
                    <a:lnL w="28575"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a:noFill/>
                    </a:lnTlToBr>
                    <a:lnBlToTr>
                      <a:noFill/>
                    </a:lnBlToTr>
                    <a:solidFill>
                      <a:srgbClr val="99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Narrow" pitchFamily="34" charset="0"/>
                          <a:cs typeface="Arial" charset="0"/>
                        </a:rPr>
                        <a:t>Adjectival</a:t>
                      </a:r>
                    </a:p>
                  </a:txBody>
                  <a:tcPr marL="121920" marR="121920" marT="45713" marB="45713" horzOverflow="overflow">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a:noFill/>
                    </a:lnTlToBr>
                    <a:lnBlToTr>
                      <a:noFill/>
                    </a:lnBlToTr>
                    <a:solidFill>
                      <a:srgbClr val="99FF99"/>
                    </a:solidFill>
                  </a:tcPr>
                </a:tc>
                <a:tc vMerge="1">
                  <a:txBody>
                    <a:bodyPr/>
                    <a:lstStyle/>
                    <a:p>
                      <a:endParaRPr lang="en-PH"/>
                    </a:p>
                  </a:txBody>
                  <a:tcPr/>
                </a:tc>
              </a:tr>
              <a:tr h="150956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Narrow" pitchFamily="34" charset="0"/>
                          <a:cs typeface="Arial" charset="0"/>
                        </a:rPr>
                        <a:t>5</a:t>
                      </a:r>
                    </a:p>
                  </a:txBody>
                  <a:tcPr marL="121920" marR="121920" marT="45713" marB="45713" horzOverflow="overflow">
                    <a:lnL w="28575"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a:noFill/>
                    </a:lnTlToBr>
                    <a:lnBlToTr>
                      <a:noFill/>
                    </a:lnBlToTr>
                    <a:solidFill>
                      <a:srgbClr val="FF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Narrow" pitchFamily="34" charset="0"/>
                          <a:cs typeface="Arial" charset="0"/>
                        </a:rPr>
                        <a:t>Outstanding</a:t>
                      </a:r>
                    </a:p>
                  </a:txBody>
                  <a:tcPr marL="121920" marR="121920" marT="45713" marB="45713" horzOverflow="overflow">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a:noFill/>
                    </a:lnTlToBr>
                    <a:lnBlToTr>
                      <a:noFill/>
                    </a:lnBlToTr>
                    <a:solidFill>
                      <a:srgbClr val="FF99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600" b="0" i="0" u="none" strike="noStrike" cap="none" normalizeH="0" baseline="0" dirty="0" smtClean="0">
                          <a:ln>
                            <a:noFill/>
                          </a:ln>
                          <a:solidFill>
                            <a:srgbClr val="000000"/>
                          </a:solidFill>
                          <a:effectLst/>
                          <a:latin typeface="Arial Narrow" pitchFamily="34" charset="0"/>
                          <a:cs typeface="Arial" charset="0"/>
                        </a:rPr>
                        <a:t> Extraordinary level of achievement</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600" b="0" i="0" u="none" strike="noStrike" cap="none" normalizeH="0" baseline="0" dirty="0" smtClean="0">
                          <a:ln>
                            <a:noFill/>
                          </a:ln>
                          <a:solidFill>
                            <a:srgbClr val="000000"/>
                          </a:solidFill>
                          <a:effectLst/>
                          <a:latin typeface="Arial Narrow" pitchFamily="34" charset="0"/>
                          <a:cs typeface="Arial" charset="0"/>
                        </a:rPr>
                        <a:t> Exceptional job mastery in all major areas of responsibility have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Narrow" pitchFamily="34" charset="0"/>
                          <a:cs typeface="Arial" charset="0"/>
                        </a:rPr>
                        <a:t> demonstrated</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600" b="0" i="0" u="none" strike="noStrike" cap="none" normalizeH="0" baseline="0" dirty="0" smtClean="0">
                          <a:ln>
                            <a:noFill/>
                          </a:ln>
                          <a:solidFill>
                            <a:srgbClr val="000000"/>
                          </a:solidFill>
                          <a:effectLst/>
                          <a:latin typeface="Arial Narrow" pitchFamily="34" charset="0"/>
                          <a:cs typeface="Arial" charset="0"/>
                        </a:rPr>
                        <a:t> Marked excellence of achievement and contributions to the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Narrow" pitchFamily="34" charset="0"/>
                          <a:cs typeface="Arial" charset="0"/>
                        </a:rPr>
                        <a:t>  organization</a:t>
                      </a:r>
                    </a:p>
                  </a:txBody>
                  <a:tcPr marL="121920" marR="121920" marT="45713" marB="45713" horzOverflow="overflow">
                    <a:lnL w="12700"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a:noFill/>
                    </a:lnTlToBr>
                    <a:lnBlToTr>
                      <a:noFill/>
                    </a:lnBlToTr>
                    <a:solidFill>
                      <a:srgbClr val="FF99FF"/>
                    </a:solidFill>
                  </a:tcPr>
                </a:tc>
              </a:tr>
              <a:tr h="62948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0000"/>
                          </a:solidFill>
                          <a:effectLst/>
                          <a:latin typeface="Arial Narrow" pitchFamily="34" charset="0"/>
                          <a:cs typeface="Arial" charset="0"/>
                        </a:rPr>
                        <a:t>4</a:t>
                      </a:r>
                    </a:p>
                  </a:txBody>
                  <a:tcPr marL="121920" marR="121920" marT="45713" marB="45713" horzOverflow="overflow">
                    <a:lnL w="28575"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00000"/>
                          </a:solidFill>
                          <a:effectLst/>
                          <a:latin typeface="Arial Narrow" pitchFamily="34" charset="0"/>
                          <a:cs typeface="Arial" charset="0"/>
                        </a:rPr>
                        <a:t>Very Satisfactory</a:t>
                      </a:r>
                    </a:p>
                  </a:txBody>
                  <a:tcPr marL="121920" marR="121920" marT="45713" marB="45713" horzOverflow="overflow">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600" b="0" i="0" u="none" strike="noStrike" cap="none" normalizeH="0" baseline="0" dirty="0" smtClean="0">
                          <a:ln>
                            <a:noFill/>
                          </a:ln>
                          <a:solidFill>
                            <a:srgbClr val="000000"/>
                          </a:solidFill>
                          <a:effectLst/>
                          <a:latin typeface="Arial Narrow" pitchFamily="34" charset="0"/>
                          <a:cs typeface="Arial" charset="0"/>
                        </a:rPr>
                        <a:t> Exceeded expectations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600" b="0" i="0" u="none" strike="noStrike" cap="none" normalizeH="0" baseline="0" dirty="0" smtClean="0">
                          <a:ln>
                            <a:noFill/>
                          </a:ln>
                          <a:solidFill>
                            <a:srgbClr val="000000"/>
                          </a:solidFill>
                          <a:effectLst/>
                          <a:latin typeface="Arial Narrow" pitchFamily="34" charset="0"/>
                          <a:cs typeface="Arial" charset="0"/>
                        </a:rPr>
                        <a:t> All goals, objectives and targets were achieved above standards</a:t>
                      </a:r>
                    </a:p>
                  </a:txBody>
                  <a:tcPr marL="121920" marR="121920" marT="45713" marB="45713" horzOverflow="overflow">
                    <a:lnL w="12700"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a:noFill/>
                    </a:lnTlToBr>
                    <a:lnBlToTr>
                      <a:noFill/>
                    </a:lnBlToTr>
                    <a:solidFill>
                      <a:srgbClr val="FFFF99"/>
                    </a:solidFill>
                  </a:tcPr>
                </a:tc>
              </a:tr>
              <a:tr h="62948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0000"/>
                          </a:solidFill>
                          <a:effectLst/>
                          <a:latin typeface="Arial Narrow" pitchFamily="34" charset="0"/>
                          <a:cs typeface="Arial" charset="0"/>
                        </a:rPr>
                        <a:t>3</a:t>
                      </a:r>
                    </a:p>
                  </a:txBody>
                  <a:tcPr marL="121920" marR="121920" marT="45713" marB="45713" horzOverflow="overflow">
                    <a:lnL w="28575"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00000"/>
                          </a:solidFill>
                          <a:effectLst/>
                          <a:latin typeface="Arial Narrow" pitchFamily="34" charset="0"/>
                          <a:cs typeface="Arial" charset="0"/>
                        </a:rPr>
                        <a:t>Satisfactory</a:t>
                      </a:r>
                    </a:p>
                  </a:txBody>
                  <a:tcPr marL="121920" marR="121920" marT="45713" marB="45713" horzOverflow="overflow">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600" b="0" i="0" u="none" strike="noStrike" cap="none" normalizeH="0" baseline="0" dirty="0" smtClean="0">
                          <a:ln>
                            <a:noFill/>
                          </a:ln>
                          <a:solidFill>
                            <a:srgbClr val="000000"/>
                          </a:solidFill>
                          <a:effectLst/>
                          <a:latin typeface="Arial Narrow" pitchFamily="34" charset="0"/>
                          <a:cs typeface="Arial" charset="0"/>
                        </a:rPr>
                        <a:t> Met expectations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600" b="0" i="0" u="none" strike="noStrike" cap="none" normalizeH="0" baseline="0" dirty="0" smtClean="0">
                          <a:ln>
                            <a:noFill/>
                          </a:ln>
                          <a:solidFill>
                            <a:srgbClr val="000000"/>
                          </a:solidFill>
                          <a:effectLst/>
                          <a:latin typeface="Arial Narrow" pitchFamily="34" charset="0"/>
                          <a:cs typeface="Arial" charset="0"/>
                        </a:rPr>
                        <a:t> Most critical annual goals are met</a:t>
                      </a:r>
                    </a:p>
                  </a:txBody>
                  <a:tcPr marL="121920" marR="121920" marT="45713" marB="45713" horzOverflow="overflow">
                    <a:lnL w="12700"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a:noFill/>
                    </a:lnTlToBr>
                    <a:lnBlToTr>
                      <a:noFill/>
                    </a:lnBlToTr>
                    <a:solidFill>
                      <a:schemeClr val="accent1"/>
                    </a:solidFill>
                  </a:tcPr>
                </a:tc>
              </a:tr>
              <a:tr h="62948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0000"/>
                          </a:solidFill>
                          <a:effectLst/>
                          <a:latin typeface="Arial Narrow" pitchFamily="34" charset="0"/>
                          <a:cs typeface="Arial" charset="0"/>
                        </a:rPr>
                        <a:t>2</a:t>
                      </a:r>
                    </a:p>
                  </a:txBody>
                  <a:tcPr marL="121920" marR="121920" marT="45713" marB="45713" horzOverflow="overflow">
                    <a:lnL w="28575"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00000"/>
                          </a:solidFill>
                          <a:effectLst/>
                          <a:latin typeface="Arial Narrow" pitchFamily="34" charset="0"/>
                          <a:cs typeface="Arial" charset="0"/>
                        </a:rPr>
                        <a:t>Unsatisfactory</a:t>
                      </a:r>
                    </a:p>
                  </a:txBody>
                  <a:tcPr marL="121920" marR="121920" marT="45713" marB="45713" horzOverflow="overflow">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600" b="0" i="0" u="none" strike="noStrike" cap="none" normalizeH="0" baseline="0" dirty="0" smtClean="0">
                          <a:ln>
                            <a:noFill/>
                          </a:ln>
                          <a:solidFill>
                            <a:srgbClr val="000000"/>
                          </a:solidFill>
                          <a:effectLst/>
                          <a:latin typeface="Arial Narrow" pitchFamily="34" charset="0"/>
                          <a:cs typeface="Arial" charset="0"/>
                        </a:rPr>
                        <a:t> Failed to meet expectations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600" b="0" i="0" u="none" strike="noStrike" cap="none" normalizeH="0" baseline="0" dirty="0" smtClean="0">
                          <a:ln>
                            <a:noFill/>
                          </a:ln>
                          <a:solidFill>
                            <a:srgbClr val="000000"/>
                          </a:solidFill>
                          <a:effectLst/>
                          <a:latin typeface="Arial Narrow" pitchFamily="34" charset="0"/>
                          <a:cs typeface="Arial" charset="0"/>
                        </a:rPr>
                        <a:t> One or more of the most critical goals were not met</a:t>
                      </a:r>
                      <a:endParaRPr kumimoji="0" lang="en-US" sz="1800" b="0" i="0" u="none" strike="noStrike" cap="none" normalizeH="0" baseline="0" dirty="0" smtClean="0">
                        <a:ln>
                          <a:noFill/>
                        </a:ln>
                        <a:solidFill>
                          <a:srgbClr val="000000"/>
                        </a:solidFill>
                        <a:effectLst/>
                        <a:latin typeface="Arial Narrow" pitchFamily="34" charset="0"/>
                        <a:cs typeface="Arial" charset="0"/>
                      </a:endParaRPr>
                    </a:p>
                  </a:txBody>
                  <a:tcPr marL="121920" marR="121920" marT="45713" marB="45713" horzOverflow="overflow">
                    <a:lnL w="12700"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a:noFill/>
                    </a:lnTlToBr>
                    <a:lnBlToTr>
                      <a:noFill/>
                    </a:lnBlToTr>
                    <a:solidFill>
                      <a:srgbClr val="FFCC99"/>
                    </a:solidFill>
                  </a:tcPr>
                </a:tc>
              </a:tr>
              <a:tr h="6600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Narrow" pitchFamily="34" charset="0"/>
                          <a:cs typeface="Arial" charset="0"/>
                        </a:rPr>
                        <a:t>1</a:t>
                      </a:r>
                    </a:p>
                  </a:txBody>
                  <a:tcPr marL="121920" marR="121920" marT="45713" marB="45713" horzOverflow="overflow">
                    <a:lnL w="28575"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lnTlToBr>
                      <a:noFill/>
                    </a:lnTlToBr>
                    <a:lnBlToTr>
                      <a:noFill/>
                    </a:lnBlToTr>
                    <a:solidFill>
                      <a:srgbClr val="CC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00000"/>
                          </a:solidFill>
                          <a:effectLst/>
                          <a:latin typeface="Arial Narrow" pitchFamily="34" charset="0"/>
                          <a:cs typeface="Arial" charset="0"/>
                        </a:rPr>
                        <a:t>Poor</a:t>
                      </a:r>
                    </a:p>
                  </a:txBody>
                  <a:tcPr marL="121920" marR="121920" marT="45713" marB="45713" horzOverflow="overflow">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lnTlToBr>
                      <a:noFill/>
                    </a:lnTlToBr>
                    <a:lnBlToTr>
                      <a:noFill/>
                    </a:lnBlToTr>
                    <a:solidFill>
                      <a:srgbClr val="CC99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800" b="0" i="0" u="none" strike="noStrike" cap="none" normalizeH="0" baseline="0" dirty="0" smtClean="0">
                          <a:ln>
                            <a:noFill/>
                          </a:ln>
                          <a:solidFill>
                            <a:srgbClr val="000000"/>
                          </a:solidFill>
                          <a:effectLst/>
                          <a:latin typeface="Arial Narrow" pitchFamily="34" charset="0"/>
                          <a:cs typeface="Arial" charset="0"/>
                        </a:rPr>
                        <a:t> </a:t>
                      </a:r>
                      <a:r>
                        <a:rPr kumimoji="0" lang="en-US" sz="1600" b="0" i="0" u="none" strike="noStrike" cap="none" normalizeH="0" baseline="0" dirty="0" smtClean="0">
                          <a:ln>
                            <a:noFill/>
                          </a:ln>
                          <a:solidFill>
                            <a:srgbClr val="000000"/>
                          </a:solidFill>
                          <a:effectLst/>
                          <a:latin typeface="Arial Narrow" pitchFamily="34" charset="0"/>
                          <a:cs typeface="Arial" charset="0"/>
                        </a:rPr>
                        <a:t>Consistently below expectations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600" b="0" i="0" u="none" strike="noStrike" cap="none" normalizeH="0" baseline="0" dirty="0" smtClean="0">
                          <a:ln>
                            <a:noFill/>
                          </a:ln>
                          <a:solidFill>
                            <a:srgbClr val="000000"/>
                          </a:solidFill>
                          <a:effectLst/>
                          <a:latin typeface="Arial Narrow" pitchFamily="34" charset="0"/>
                          <a:cs typeface="Arial" charset="0"/>
                        </a:rPr>
                        <a:t> Reasonable progress toward critical goals was not made</a:t>
                      </a:r>
                      <a:endParaRPr kumimoji="0" lang="en-US" sz="1800" b="0" i="0" u="none" strike="noStrike" cap="none" normalizeH="0" baseline="0" dirty="0" smtClean="0">
                        <a:ln>
                          <a:noFill/>
                        </a:ln>
                        <a:solidFill>
                          <a:srgbClr val="000000"/>
                        </a:solidFill>
                        <a:effectLst/>
                        <a:latin typeface="Arial Narrow" pitchFamily="34" charset="0"/>
                        <a:cs typeface="Arial" charset="0"/>
                      </a:endParaRPr>
                    </a:p>
                  </a:txBody>
                  <a:tcPr marL="121920" marR="121920" marT="45713" marB="45713" horzOverflow="overflow">
                    <a:lnL w="12700"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lnTlToBr>
                      <a:noFill/>
                    </a:lnTlToBr>
                    <a:lnBlToTr>
                      <a:noFill/>
                    </a:lnBlToTr>
                    <a:solidFill>
                      <a:srgbClr val="CC99FF"/>
                    </a:solidFill>
                  </a:tcPr>
                </a:tc>
              </a:tr>
            </a:tbl>
          </a:graphicData>
        </a:graphic>
      </p:graphicFrame>
    </p:spTree>
    <p:extLst>
      <p:ext uri="{BB962C8B-B14F-4D97-AF65-F5344CB8AC3E}">
        <p14:creationId xmlns:p14="http://schemas.microsoft.com/office/powerpoint/2010/main" val="3785512526"/>
      </p:ext>
    </p:extLst>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Content Placeholder 1"/>
          <p:cNvSpPr>
            <a:spLocks noGrp="1"/>
          </p:cNvSpPr>
          <p:nvPr>
            <p:ph idx="1"/>
          </p:nvPr>
        </p:nvSpPr>
        <p:spPr/>
        <p:txBody>
          <a:bodyPr/>
          <a:lstStyle/>
          <a:p>
            <a:endParaRPr lang="en-PH">
              <a:latin typeface="Franklin Gothic Book" charset="0"/>
            </a:endParaRPr>
          </a:p>
        </p:txBody>
      </p:sp>
      <p:sp>
        <p:nvSpPr>
          <p:cNvPr id="24580" name="TextBox 1"/>
          <p:cNvSpPr txBox="1">
            <a:spLocks noChangeArrowheads="1"/>
          </p:cNvSpPr>
          <p:nvPr/>
        </p:nvSpPr>
        <p:spPr bwMode="auto">
          <a:xfrm>
            <a:off x="1503825" y="1348445"/>
            <a:ext cx="10436379"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hlinkClick r:id="rId2"/>
              </a:rPr>
              <a:t>MC No. 01. s.2015 - Display of the 2015 Search for Outstanding Public Officials and Employees Banners</a:t>
            </a:r>
            <a:endParaRPr lang="en-US" sz="1600" dirty="0"/>
          </a:p>
          <a:p>
            <a:r>
              <a:rPr lang="en-US" sz="1600" dirty="0"/>
              <a:t> </a:t>
            </a:r>
          </a:p>
          <a:p>
            <a:r>
              <a:rPr lang="en-US" sz="1600" dirty="0">
                <a:hlinkClick r:id="rId3"/>
              </a:rPr>
              <a:t>MC No. 02, s.2015 - PRAISE Winners as Nominees to the 2015 Search for Outstanding Public Officials</a:t>
            </a:r>
            <a:endParaRPr lang="en-US" sz="1600" dirty="0"/>
          </a:p>
          <a:p>
            <a:r>
              <a:rPr lang="en-US" sz="1600" dirty="0"/>
              <a:t> </a:t>
            </a:r>
          </a:p>
          <a:p>
            <a:r>
              <a:rPr lang="en-US" sz="1600" dirty="0">
                <a:hlinkClick r:id="rId4"/>
              </a:rPr>
              <a:t>MC No. 03, s. 2015 - Amendment to CSC MC No. 2, s. 2013 (Revised SALN Form)</a:t>
            </a:r>
            <a:endParaRPr lang="en-US" sz="1600" dirty="0"/>
          </a:p>
          <a:p>
            <a:r>
              <a:rPr lang="en-US" sz="1600" dirty="0"/>
              <a:t> </a:t>
            </a:r>
          </a:p>
          <a:p>
            <a:r>
              <a:rPr lang="en-US" sz="1600" dirty="0">
                <a:hlinkClick r:id="rId5"/>
              </a:rPr>
              <a:t>MC No. 04, s. 2015 - 2015 National Women's Month Celebration</a:t>
            </a:r>
            <a:endParaRPr lang="en-US" sz="1600" dirty="0"/>
          </a:p>
          <a:p>
            <a:r>
              <a:rPr lang="en-US" sz="1600" dirty="0"/>
              <a:t> </a:t>
            </a:r>
          </a:p>
          <a:p>
            <a:r>
              <a:rPr lang="en-US" sz="1600" dirty="0">
                <a:hlinkClick r:id="rId6"/>
              </a:rPr>
              <a:t>MC No. 05, s. 2015 - Dissemination and Adoption of the "10 KUMAINMENTS"</a:t>
            </a:r>
            <a:endParaRPr lang="en-US" sz="1600" dirty="0"/>
          </a:p>
          <a:p>
            <a:r>
              <a:rPr lang="en-US" sz="1600" dirty="0"/>
              <a:t> </a:t>
            </a:r>
          </a:p>
          <a:p>
            <a:r>
              <a:rPr lang="en-US" sz="1600" dirty="0">
                <a:hlinkClick r:id="rId7"/>
              </a:rPr>
              <a:t>MC No. 06, s. 2015 - Public Sector HR Symposium and PSTD National Convention</a:t>
            </a:r>
            <a:endParaRPr lang="en-US" sz="1600" dirty="0"/>
          </a:p>
          <a:p>
            <a:r>
              <a:rPr lang="en-US" sz="1600" dirty="0"/>
              <a:t> </a:t>
            </a:r>
          </a:p>
          <a:p>
            <a:r>
              <a:rPr lang="en-US" sz="1600" dirty="0">
                <a:hlinkClick r:id="rId8"/>
              </a:rPr>
              <a:t>MC No. 07, s. 2015 - Policy Governing the Filing and Taking of Civil Service Examinations of Those Holding Dual Citizenship</a:t>
            </a:r>
            <a:endParaRPr lang="en-US" sz="1600" dirty="0"/>
          </a:p>
          <a:p>
            <a:r>
              <a:rPr lang="en-US" sz="1600" dirty="0"/>
              <a:t> </a:t>
            </a:r>
          </a:p>
          <a:p>
            <a:r>
              <a:rPr lang="en-US" sz="1600" dirty="0">
                <a:hlinkClick r:id="rId9"/>
              </a:rPr>
              <a:t>MC No. 08, s. 2015 - Grant of Foreign School Honor Graduate Eligibility to Filipino Honor Graduates of Bachelor's Degree in Foreign Schools</a:t>
            </a:r>
            <a:endParaRPr lang="en-US" sz="1600" dirty="0"/>
          </a:p>
          <a:p>
            <a:r>
              <a:rPr lang="en-US" sz="1600" dirty="0"/>
              <a:t> </a:t>
            </a:r>
          </a:p>
          <a:p>
            <a:r>
              <a:rPr lang="en-US" sz="1600" dirty="0">
                <a:hlinkClick r:id="rId10"/>
              </a:rPr>
              <a:t>MC No. 09, s. 2015 - 115th Anniversary of the Philippine Civil Service</a:t>
            </a:r>
            <a:endParaRPr lang="en-US" sz="1600" dirty="0"/>
          </a:p>
        </p:txBody>
      </p:sp>
      <p:sp>
        <p:nvSpPr>
          <p:cNvPr id="2" name="TextBox 1"/>
          <p:cNvSpPr txBox="1"/>
          <p:nvPr/>
        </p:nvSpPr>
        <p:spPr>
          <a:xfrm>
            <a:off x="2101943" y="452577"/>
            <a:ext cx="4717720" cy="553998"/>
          </a:xfrm>
          <a:prstGeom prst="rect">
            <a:avLst/>
          </a:prstGeom>
          <a:noFill/>
        </p:spPr>
        <p:txBody>
          <a:bodyPr wrap="none" rtlCol="0">
            <a:spAutoFit/>
          </a:bodyPr>
          <a:lstStyle/>
          <a:p>
            <a:r>
              <a:rPr lang="en-US" sz="3000" dirty="0" smtClean="0"/>
              <a:t>2015 Memorandum Circulars</a:t>
            </a:r>
            <a:endParaRPr lang="en-US" sz="3000" dirty="0"/>
          </a:p>
        </p:txBody>
      </p:sp>
    </p:spTree>
    <p:extLst>
      <p:ext uri="{BB962C8B-B14F-4D97-AF65-F5344CB8AC3E}">
        <p14:creationId xmlns:p14="http://schemas.microsoft.com/office/powerpoint/2010/main" val="41978860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 calcmode="lin" valueType="num">
                                      <p:cBhvr additive="base">
                                        <p:cTn id="7" dur="500" fill="hold"/>
                                        <p:tgtEl>
                                          <p:spTgt spid="2458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8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580">
                                            <p:txEl>
                                              <p:pRg st="1" end="1"/>
                                            </p:txEl>
                                          </p:spTgt>
                                        </p:tgtEl>
                                        <p:attrNameLst>
                                          <p:attrName>style.visibility</p:attrName>
                                        </p:attrNameLst>
                                      </p:cBhvr>
                                      <p:to>
                                        <p:strVal val="visible"/>
                                      </p:to>
                                    </p:set>
                                    <p:anim calcmode="lin" valueType="num">
                                      <p:cBhvr additive="base">
                                        <p:cTn id="13" dur="500" fill="hold"/>
                                        <p:tgtEl>
                                          <p:spTgt spid="2458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58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580">
                                            <p:txEl>
                                              <p:pRg st="2" end="2"/>
                                            </p:txEl>
                                          </p:spTgt>
                                        </p:tgtEl>
                                        <p:attrNameLst>
                                          <p:attrName>style.visibility</p:attrName>
                                        </p:attrNameLst>
                                      </p:cBhvr>
                                      <p:to>
                                        <p:strVal val="visible"/>
                                      </p:to>
                                    </p:set>
                                    <p:anim calcmode="lin" valueType="num">
                                      <p:cBhvr additive="base">
                                        <p:cTn id="19" dur="500" fill="hold"/>
                                        <p:tgtEl>
                                          <p:spTgt spid="2458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58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4580">
                                            <p:txEl>
                                              <p:pRg st="3" end="3"/>
                                            </p:txEl>
                                          </p:spTgt>
                                        </p:tgtEl>
                                        <p:attrNameLst>
                                          <p:attrName>style.visibility</p:attrName>
                                        </p:attrNameLst>
                                      </p:cBhvr>
                                      <p:to>
                                        <p:strVal val="visible"/>
                                      </p:to>
                                    </p:set>
                                    <p:anim calcmode="lin" valueType="num">
                                      <p:cBhvr additive="base">
                                        <p:cTn id="25" dur="500" fill="hold"/>
                                        <p:tgtEl>
                                          <p:spTgt spid="2458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58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580">
                                            <p:txEl>
                                              <p:pRg st="4" end="4"/>
                                            </p:txEl>
                                          </p:spTgt>
                                        </p:tgtEl>
                                        <p:attrNameLst>
                                          <p:attrName>style.visibility</p:attrName>
                                        </p:attrNameLst>
                                      </p:cBhvr>
                                      <p:to>
                                        <p:strVal val="visible"/>
                                      </p:to>
                                    </p:set>
                                    <p:anim calcmode="lin" valueType="num">
                                      <p:cBhvr additive="base">
                                        <p:cTn id="31" dur="500" fill="hold"/>
                                        <p:tgtEl>
                                          <p:spTgt spid="2458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458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4580">
                                            <p:txEl>
                                              <p:pRg st="5" end="5"/>
                                            </p:txEl>
                                          </p:spTgt>
                                        </p:tgtEl>
                                        <p:attrNameLst>
                                          <p:attrName>style.visibility</p:attrName>
                                        </p:attrNameLst>
                                      </p:cBhvr>
                                      <p:to>
                                        <p:strVal val="visible"/>
                                      </p:to>
                                    </p:set>
                                    <p:anim calcmode="lin" valueType="num">
                                      <p:cBhvr additive="base">
                                        <p:cTn id="37" dur="500" fill="hold"/>
                                        <p:tgtEl>
                                          <p:spTgt spid="2458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458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4580">
                                            <p:txEl>
                                              <p:pRg st="6" end="6"/>
                                            </p:txEl>
                                          </p:spTgt>
                                        </p:tgtEl>
                                        <p:attrNameLst>
                                          <p:attrName>style.visibility</p:attrName>
                                        </p:attrNameLst>
                                      </p:cBhvr>
                                      <p:to>
                                        <p:strVal val="visible"/>
                                      </p:to>
                                    </p:set>
                                    <p:anim calcmode="lin" valueType="num">
                                      <p:cBhvr additive="base">
                                        <p:cTn id="43" dur="500" fill="hold"/>
                                        <p:tgtEl>
                                          <p:spTgt spid="24580">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458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4580">
                                            <p:txEl>
                                              <p:pRg st="7" end="7"/>
                                            </p:txEl>
                                          </p:spTgt>
                                        </p:tgtEl>
                                        <p:attrNameLst>
                                          <p:attrName>style.visibility</p:attrName>
                                        </p:attrNameLst>
                                      </p:cBhvr>
                                      <p:to>
                                        <p:strVal val="visible"/>
                                      </p:to>
                                    </p:set>
                                    <p:anim calcmode="lin" valueType="num">
                                      <p:cBhvr additive="base">
                                        <p:cTn id="49" dur="500" fill="hold"/>
                                        <p:tgtEl>
                                          <p:spTgt spid="24580">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4580">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4580">
                                            <p:txEl>
                                              <p:pRg st="8" end="8"/>
                                            </p:txEl>
                                          </p:spTgt>
                                        </p:tgtEl>
                                        <p:attrNameLst>
                                          <p:attrName>style.visibility</p:attrName>
                                        </p:attrNameLst>
                                      </p:cBhvr>
                                      <p:to>
                                        <p:strVal val="visible"/>
                                      </p:to>
                                    </p:set>
                                    <p:anim calcmode="lin" valueType="num">
                                      <p:cBhvr additive="base">
                                        <p:cTn id="55" dur="500" fill="hold"/>
                                        <p:tgtEl>
                                          <p:spTgt spid="24580">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4580">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4580">
                                            <p:txEl>
                                              <p:pRg st="9" end="9"/>
                                            </p:txEl>
                                          </p:spTgt>
                                        </p:tgtEl>
                                        <p:attrNameLst>
                                          <p:attrName>style.visibility</p:attrName>
                                        </p:attrNameLst>
                                      </p:cBhvr>
                                      <p:to>
                                        <p:strVal val="visible"/>
                                      </p:to>
                                    </p:set>
                                    <p:anim calcmode="lin" valueType="num">
                                      <p:cBhvr additive="base">
                                        <p:cTn id="61" dur="500" fill="hold"/>
                                        <p:tgtEl>
                                          <p:spTgt spid="24580">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4580">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4580">
                                            <p:txEl>
                                              <p:pRg st="10" end="10"/>
                                            </p:txEl>
                                          </p:spTgt>
                                        </p:tgtEl>
                                        <p:attrNameLst>
                                          <p:attrName>style.visibility</p:attrName>
                                        </p:attrNameLst>
                                      </p:cBhvr>
                                      <p:to>
                                        <p:strVal val="visible"/>
                                      </p:to>
                                    </p:set>
                                    <p:anim calcmode="lin" valueType="num">
                                      <p:cBhvr additive="base">
                                        <p:cTn id="67" dur="500" fill="hold"/>
                                        <p:tgtEl>
                                          <p:spTgt spid="24580">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4580">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4580">
                                            <p:txEl>
                                              <p:pRg st="11" end="11"/>
                                            </p:txEl>
                                          </p:spTgt>
                                        </p:tgtEl>
                                        <p:attrNameLst>
                                          <p:attrName>style.visibility</p:attrName>
                                        </p:attrNameLst>
                                      </p:cBhvr>
                                      <p:to>
                                        <p:strVal val="visible"/>
                                      </p:to>
                                    </p:set>
                                    <p:anim calcmode="lin" valueType="num">
                                      <p:cBhvr additive="base">
                                        <p:cTn id="73" dur="500" fill="hold"/>
                                        <p:tgtEl>
                                          <p:spTgt spid="24580">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4580">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24580">
                                            <p:txEl>
                                              <p:pRg st="12" end="12"/>
                                            </p:txEl>
                                          </p:spTgt>
                                        </p:tgtEl>
                                        <p:attrNameLst>
                                          <p:attrName>style.visibility</p:attrName>
                                        </p:attrNameLst>
                                      </p:cBhvr>
                                      <p:to>
                                        <p:strVal val="visible"/>
                                      </p:to>
                                    </p:set>
                                    <p:anim calcmode="lin" valueType="num">
                                      <p:cBhvr additive="base">
                                        <p:cTn id="79" dur="500" fill="hold"/>
                                        <p:tgtEl>
                                          <p:spTgt spid="24580">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24580">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24580">
                                            <p:txEl>
                                              <p:pRg st="13" end="13"/>
                                            </p:txEl>
                                          </p:spTgt>
                                        </p:tgtEl>
                                        <p:attrNameLst>
                                          <p:attrName>style.visibility</p:attrName>
                                        </p:attrNameLst>
                                      </p:cBhvr>
                                      <p:to>
                                        <p:strVal val="visible"/>
                                      </p:to>
                                    </p:set>
                                    <p:anim calcmode="lin" valueType="num">
                                      <p:cBhvr additive="base">
                                        <p:cTn id="85" dur="500" fill="hold"/>
                                        <p:tgtEl>
                                          <p:spTgt spid="24580">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24580">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24580">
                                            <p:txEl>
                                              <p:pRg st="14" end="14"/>
                                            </p:txEl>
                                          </p:spTgt>
                                        </p:tgtEl>
                                        <p:attrNameLst>
                                          <p:attrName>style.visibility</p:attrName>
                                        </p:attrNameLst>
                                      </p:cBhvr>
                                      <p:to>
                                        <p:strVal val="visible"/>
                                      </p:to>
                                    </p:set>
                                    <p:anim calcmode="lin" valueType="num">
                                      <p:cBhvr additive="base">
                                        <p:cTn id="91" dur="500" fill="hold"/>
                                        <p:tgtEl>
                                          <p:spTgt spid="24580">
                                            <p:txEl>
                                              <p:pRg st="14" end="14"/>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24580">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24580">
                                            <p:txEl>
                                              <p:pRg st="15" end="15"/>
                                            </p:txEl>
                                          </p:spTgt>
                                        </p:tgtEl>
                                        <p:attrNameLst>
                                          <p:attrName>style.visibility</p:attrName>
                                        </p:attrNameLst>
                                      </p:cBhvr>
                                      <p:to>
                                        <p:strVal val="visible"/>
                                      </p:to>
                                    </p:set>
                                    <p:anim calcmode="lin" valueType="num">
                                      <p:cBhvr additive="base">
                                        <p:cTn id="97" dur="500" fill="hold"/>
                                        <p:tgtEl>
                                          <p:spTgt spid="24580">
                                            <p:txEl>
                                              <p:pRg st="15" end="15"/>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24580">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24580">
                                            <p:txEl>
                                              <p:pRg st="16" end="16"/>
                                            </p:txEl>
                                          </p:spTgt>
                                        </p:tgtEl>
                                        <p:attrNameLst>
                                          <p:attrName>style.visibility</p:attrName>
                                        </p:attrNameLst>
                                      </p:cBhvr>
                                      <p:to>
                                        <p:strVal val="visible"/>
                                      </p:to>
                                    </p:set>
                                    <p:anim calcmode="lin" valueType="num">
                                      <p:cBhvr additive="base">
                                        <p:cTn id="103" dur="500" fill="hold"/>
                                        <p:tgtEl>
                                          <p:spTgt spid="24580">
                                            <p:txEl>
                                              <p:pRg st="16" end="16"/>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24580">
                                            <p:txEl>
                                              <p:pRg st="16" end="1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82171"/>
            <a:ext cx="8229600" cy="1527629"/>
          </a:xfrm>
        </p:spPr>
        <p:txBody>
          <a:bodyPr>
            <a:normAutofit/>
          </a:bodyPr>
          <a:lstStyle/>
          <a:p>
            <a:pPr>
              <a:defRPr/>
            </a:pPr>
            <a:r>
              <a:rPr lang="en-PH" dirty="0" smtClean="0"/>
              <a:t> Rating Ranges </a:t>
            </a:r>
            <a:br>
              <a:rPr lang="en-PH" dirty="0" smtClean="0"/>
            </a:br>
            <a:r>
              <a:rPr lang="en-PH" dirty="0" smtClean="0"/>
              <a:t>(CSC-MC No. 13, series of 1999)</a:t>
            </a:r>
            <a:endParaRPr lang="en-PH" dirty="0"/>
          </a:p>
        </p:txBody>
      </p:sp>
      <p:sp>
        <p:nvSpPr>
          <p:cNvPr id="43011" name="Content Placeholder 2"/>
          <p:cNvSpPr>
            <a:spLocks noGrp="1"/>
          </p:cNvSpPr>
          <p:nvPr>
            <p:ph idx="1"/>
          </p:nvPr>
        </p:nvSpPr>
        <p:spPr>
          <a:xfrm>
            <a:off x="4499166" y="1553029"/>
            <a:ext cx="6728485" cy="4771571"/>
          </a:xfrm>
        </p:spPr>
        <p:txBody>
          <a:bodyPr/>
          <a:lstStyle/>
          <a:p>
            <a:r>
              <a:rPr lang="en-PH" altLang="id-ID" dirty="0" smtClean="0"/>
              <a:t>Outstanding           (5) 	=  	130 % and UP</a:t>
            </a:r>
          </a:p>
          <a:p>
            <a:r>
              <a:rPr lang="en-PH" altLang="id-ID" dirty="0" smtClean="0"/>
              <a:t>Very Satisfactory  (4) 	=  	115 % to 129 %</a:t>
            </a:r>
          </a:p>
          <a:p>
            <a:r>
              <a:rPr lang="en-PH" altLang="id-ID" dirty="0" smtClean="0"/>
              <a:t>Satisfactory             (3) 	=  	100 % - 114 %</a:t>
            </a:r>
          </a:p>
          <a:p>
            <a:r>
              <a:rPr lang="en-PH" altLang="id-ID" dirty="0" smtClean="0"/>
              <a:t>Unsatisfactory       (2) 	=   	99 % - 51 %</a:t>
            </a:r>
          </a:p>
          <a:p>
            <a:r>
              <a:rPr lang="en-PH" altLang="id-ID" dirty="0" smtClean="0"/>
              <a:t>Poor                            (1) 	=	 50 %  and BELOW</a:t>
            </a:r>
          </a:p>
        </p:txBody>
      </p:sp>
      <p:pic>
        <p:nvPicPr>
          <p:cNvPr id="5" name="Picture 4"/>
          <p:cNvPicPr>
            <a:picLocks noChangeAspect="1"/>
          </p:cNvPicPr>
          <p:nvPr/>
        </p:nvPicPr>
        <p:blipFill>
          <a:blip r:embed="rId2"/>
          <a:stretch>
            <a:fillRect/>
          </a:stretch>
        </p:blipFill>
        <p:spPr>
          <a:xfrm>
            <a:off x="235518" y="2928000"/>
            <a:ext cx="3911600" cy="2070100"/>
          </a:xfrm>
          <a:prstGeom prst="rect">
            <a:avLst/>
          </a:prstGeom>
        </p:spPr>
      </p:pic>
    </p:spTree>
    <p:extLst>
      <p:ext uri="{BB962C8B-B14F-4D97-AF65-F5344CB8AC3E}">
        <p14:creationId xmlns:p14="http://schemas.microsoft.com/office/powerpoint/2010/main" val="40154546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0" y="261258"/>
            <a:ext cx="9216571" cy="1407886"/>
          </a:xfrm>
        </p:spPr>
        <p:txBody>
          <a:bodyPr/>
          <a:lstStyle/>
          <a:p>
            <a:r>
              <a:rPr lang="en-US" dirty="0" smtClean="0"/>
              <a:t>General Rules</a:t>
            </a:r>
            <a:endParaRPr lang="id-ID" dirty="0"/>
          </a:p>
        </p:txBody>
      </p:sp>
      <p:sp>
        <p:nvSpPr>
          <p:cNvPr id="3" name="Content Placeholder 2"/>
          <p:cNvSpPr>
            <a:spLocks noGrp="1"/>
          </p:cNvSpPr>
          <p:nvPr>
            <p:ph idx="1"/>
          </p:nvPr>
        </p:nvSpPr>
        <p:spPr>
          <a:xfrm>
            <a:off x="2888343" y="1669145"/>
            <a:ext cx="8360228" cy="4630056"/>
          </a:xfrm>
        </p:spPr>
        <p:txBody>
          <a:bodyPr>
            <a:normAutofit fontScale="92500" lnSpcReduction="10000"/>
          </a:bodyPr>
          <a:lstStyle/>
          <a:p>
            <a:endParaRPr lang="en-US" dirty="0"/>
          </a:p>
          <a:p>
            <a:r>
              <a:rPr lang="en-US" dirty="0" smtClean="0"/>
              <a:t>Historically used and validated in past CSC performance management systems </a:t>
            </a:r>
          </a:p>
          <a:p>
            <a:r>
              <a:rPr lang="en-US" dirty="0" smtClean="0"/>
              <a:t>Harmonized with the rating ranges of the Results-Based Performance Management System (RBPMS) as adopted by the Inter-Agency Task Force on RBPMS</a:t>
            </a:r>
          </a:p>
          <a:p>
            <a:r>
              <a:rPr lang="en-US" dirty="0" smtClean="0"/>
              <a:t>This may not be applied as “absolute” rule (hard and fast rule) for all SIs especially for targets adhering to existing laws, rules, regulations and guidelines</a:t>
            </a:r>
          </a:p>
          <a:p>
            <a:r>
              <a:rPr lang="en-US" dirty="0" smtClean="0">
                <a:solidFill>
                  <a:srgbClr val="FF0000"/>
                </a:solidFill>
              </a:rPr>
              <a:t>At the end of the day, the determination of rating ranges per SI depends on the appreciation and decisions by PMT to protect the integrity, validity and sanctity of each performance target</a:t>
            </a:r>
          </a:p>
          <a:p>
            <a:endParaRPr lang="en-US" dirty="0" smtClean="0"/>
          </a:p>
          <a:p>
            <a:endParaRPr lang="id-ID" dirty="0"/>
          </a:p>
        </p:txBody>
      </p:sp>
    </p:spTree>
    <p:extLst>
      <p:ext uri="{BB962C8B-B14F-4D97-AF65-F5344CB8AC3E}">
        <p14:creationId xmlns:p14="http://schemas.microsoft.com/office/powerpoint/2010/main" val="31967923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Monitoring &amp; </a:t>
            </a:r>
            <a:br>
              <a:rPr lang="en-US" dirty="0" smtClean="0"/>
            </a:br>
            <a:r>
              <a:rPr lang="en-US" dirty="0" smtClean="0"/>
              <a:t>Coaching Journal (MCJ)</a:t>
            </a:r>
            <a:endParaRPr lang="id-ID" dirty="0"/>
          </a:p>
        </p:txBody>
      </p:sp>
      <p:pic>
        <p:nvPicPr>
          <p:cNvPr id="3" name="Picture 2"/>
          <p:cNvPicPr>
            <a:picLocks noChangeAspect="1"/>
          </p:cNvPicPr>
          <p:nvPr/>
        </p:nvPicPr>
        <p:blipFill>
          <a:blip r:embed="rId2"/>
          <a:stretch>
            <a:fillRect/>
          </a:stretch>
        </p:blipFill>
        <p:spPr>
          <a:xfrm>
            <a:off x="1913886" y="634834"/>
            <a:ext cx="6108700" cy="1333500"/>
          </a:xfrm>
          <a:prstGeom prst="rect">
            <a:avLst/>
          </a:prstGeom>
        </p:spPr>
      </p:pic>
    </p:spTree>
    <p:extLst>
      <p:ext uri="{BB962C8B-B14F-4D97-AF65-F5344CB8AC3E}">
        <p14:creationId xmlns:p14="http://schemas.microsoft.com/office/powerpoint/2010/main" val="3532144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8114" y="885371"/>
            <a:ext cx="9354909" cy="4905829"/>
          </a:xfrm>
        </p:spPr>
        <p:txBody>
          <a:bodyPr>
            <a:normAutofit/>
          </a:bodyPr>
          <a:lstStyle/>
          <a:p>
            <a:r>
              <a:rPr lang="en-US" dirty="0" smtClean="0"/>
              <a:t>Regular monitoring of employee’s performance is mandatory under SPMS</a:t>
            </a:r>
          </a:p>
          <a:p>
            <a:r>
              <a:rPr lang="en-US" dirty="0" smtClean="0"/>
              <a:t>It is the responsibility of every Head of Office, the Planning Office, the Human Resource Department as well as the whole PMT to ensure that a sustainable monitoring mechanism is in place and functional during the SPMS implementation</a:t>
            </a:r>
          </a:p>
          <a:p>
            <a:r>
              <a:rPr lang="en-US" dirty="0" smtClean="0"/>
              <a:t>This could be done on a weekly, monthly or quarterly prior to the 3</a:t>
            </a:r>
            <a:r>
              <a:rPr lang="en-US" baseline="30000" dirty="0" smtClean="0"/>
              <a:t>rd</a:t>
            </a:r>
            <a:r>
              <a:rPr lang="en-US" dirty="0" smtClean="0"/>
              <a:t> cycle of the SPMS to protect the integrity and sanctity of the accomplishments</a:t>
            </a:r>
          </a:p>
          <a:p>
            <a:r>
              <a:rPr lang="en-US" dirty="0" smtClean="0"/>
              <a:t>This facilitates easy tracking of progress on all identified targets vis-à-vis the performance of individual employee</a:t>
            </a:r>
            <a:endParaRPr lang="id-ID" dirty="0"/>
          </a:p>
        </p:txBody>
      </p:sp>
    </p:spTree>
    <p:extLst>
      <p:ext uri="{BB962C8B-B14F-4D97-AF65-F5344CB8AC3E}">
        <p14:creationId xmlns:p14="http://schemas.microsoft.com/office/powerpoint/2010/main" val="729111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159658"/>
            <a:ext cx="10018713" cy="1698172"/>
          </a:xfrm>
        </p:spPr>
        <p:txBody>
          <a:bodyPr/>
          <a:lstStyle/>
          <a:p>
            <a:r>
              <a:rPr lang="en-US" dirty="0" smtClean="0"/>
              <a:t>Role of the Manager/Leader</a:t>
            </a:r>
            <a:endParaRPr lang="id-ID" dirty="0"/>
          </a:p>
        </p:txBody>
      </p:sp>
      <p:sp>
        <p:nvSpPr>
          <p:cNvPr id="3" name="Content Placeholder 2"/>
          <p:cNvSpPr>
            <a:spLocks noGrp="1"/>
          </p:cNvSpPr>
          <p:nvPr>
            <p:ph idx="1"/>
          </p:nvPr>
        </p:nvSpPr>
        <p:spPr>
          <a:xfrm>
            <a:off x="2452914" y="1857831"/>
            <a:ext cx="8476343" cy="3933370"/>
          </a:xfrm>
        </p:spPr>
        <p:txBody>
          <a:bodyPr/>
          <a:lstStyle/>
          <a:p>
            <a:r>
              <a:rPr lang="en-US" dirty="0" smtClean="0"/>
              <a:t>Monitors the work activities or accomplishments of employees on regular basis (monthly, quarterly, semi-annually, </a:t>
            </a:r>
            <a:r>
              <a:rPr lang="en-US" dirty="0" err="1" smtClean="0"/>
              <a:t>etc</a:t>
            </a:r>
            <a:r>
              <a:rPr lang="en-US" dirty="0" smtClean="0"/>
              <a:t>)</a:t>
            </a:r>
          </a:p>
          <a:p>
            <a:r>
              <a:rPr lang="en-US" dirty="0" smtClean="0"/>
              <a:t>Addresses the factors that either help or hinder effective work performance</a:t>
            </a:r>
          </a:p>
          <a:p>
            <a:r>
              <a:rPr lang="en-US" dirty="0" smtClean="0"/>
              <a:t>Designs tracking tools or monitoring strategies</a:t>
            </a:r>
          </a:p>
          <a:p>
            <a:r>
              <a:rPr lang="en-US" dirty="0" smtClean="0"/>
              <a:t>Acts as enabler/coach/mentor rather than a mere evaluator</a:t>
            </a:r>
          </a:p>
          <a:p>
            <a:pPr marL="0" indent="0">
              <a:buNone/>
            </a:pPr>
            <a:endParaRPr lang="en-US" dirty="0" smtClean="0"/>
          </a:p>
          <a:p>
            <a:r>
              <a:rPr lang="en-US" dirty="0" smtClean="0">
                <a:solidFill>
                  <a:srgbClr val="FF0000"/>
                </a:solidFill>
              </a:rPr>
              <a:t>video</a:t>
            </a:r>
          </a:p>
        </p:txBody>
      </p:sp>
    </p:spTree>
    <p:extLst>
      <p:ext uri="{BB962C8B-B14F-4D97-AF65-F5344CB8AC3E}">
        <p14:creationId xmlns:p14="http://schemas.microsoft.com/office/powerpoint/2010/main" val="9395947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420914"/>
            <a:ext cx="10018713" cy="1596572"/>
          </a:xfrm>
        </p:spPr>
        <p:txBody>
          <a:bodyPr/>
          <a:lstStyle/>
          <a:p>
            <a:r>
              <a:rPr lang="en-US" dirty="0" smtClean="0"/>
              <a:t>Purpose</a:t>
            </a:r>
            <a:endParaRPr lang="id-ID" dirty="0"/>
          </a:p>
        </p:txBody>
      </p:sp>
      <p:sp>
        <p:nvSpPr>
          <p:cNvPr id="3" name="Content Placeholder 2"/>
          <p:cNvSpPr>
            <a:spLocks noGrp="1"/>
          </p:cNvSpPr>
          <p:nvPr>
            <p:ph idx="1"/>
          </p:nvPr>
        </p:nvSpPr>
        <p:spPr>
          <a:xfrm>
            <a:off x="2452914" y="1756229"/>
            <a:ext cx="8157029" cy="4034972"/>
          </a:xfrm>
        </p:spPr>
        <p:txBody>
          <a:bodyPr/>
          <a:lstStyle/>
          <a:p>
            <a:r>
              <a:rPr lang="en-US" dirty="0" smtClean="0"/>
              <a:t>Timely steps are taken to keep targets on track</a:t>
            </a:r>
          </a:p>
          <a:p>
            <a:r>
              <a:rPr lang="en-US" dirty="0" smtClean="0"/>
              <a:t>Office goals are met in the most effective manner</a:t>
            </a:r>
          </a:p>
          <a:p>
            <a:r>
              <a:rPr lang="en-US" dirty="0" smtClean="0"/>
              <a:t>Necessary support systems and resources are provided</a:t>
            </a:r>
          </a:p>
          <a:p>
            <a:r>
              <a:rPr lang="en-US" dirty="0" smtClean="0"/>
              <a:t>Enabling environment is fostered to improve team performance</a:t>
            </a:r>
          </a:p>
          <a:p>
            <a:r>
              <a:rPr lang="en-US" dirty="0" smtClean="0"/>
              <a:t>Employees’ potentials are managed, developed and maximized</a:t>
            </a:r>
            <a:endParaRPr lang="id-ID" dirty="0"/>
          </a:p>
        </p:txBody>
      </p:sp>
    </p:spTree>
    <p:extLst>
      <p:ext uri="{BB962C8B-B14F-4D97-AF65-F5344CB8AC3E}">
        <p14:creationId xmlns:p14="http://schemas.microsoft.com/office/powerpoint/2010/main" val="3799710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4343" y="420914"/>
            <a:ext cx="10138681" cy="1233715"/>
          </a:xfrm>
        </p:spPr>
        <p:txBody>
          <a:bodyPr/>
          <a:lstStyle/>
          <a:p>
            <a:r>
              <a:rPr lang="en-US" dirty="0" smtClean="0"/>
              <a:t>Monitoring/Coaching Journal</a:t>
            </a:r>
            <a:endParaRPr lang="id-ID" dirty="0"/>
          </a:p>
        </p:txBody>
      </p:sp>
      <p:sp>
        <p:nvSpPr>
          <p:cNvPr id="3" name="Content Placeholder 2"/>
          <p:cNvSpPr>
            <a:spLocks noGrp="1"/>
          </p:cNvSpPr>
          <p:nvPr>
            <p:ph idx="1"/>
          </p:nvPr>
        </p:nvSpPr>
        <p:spPr>
          <a:xfrm>
            <a:off x="2699657" y="1451429"/>
            <a:ext cx="7837714" cy="4949371"/>
          </a:xfrm>
        </p:spPr>
        <p:txBody>
          <a:bodyPr>
            <a:normAutofit/>
          </a:bodyPr>
          <a:lstStyle/>
          <a:p>
            <a:r>
              <a:rPr lang="en-US" dirty="0" smtClean="0"/>
              <a:t>All supervisors must maintain a journal using the MCJ Form to record the conduct of monitoring and coaching which shall contain the following:</a:t>
            </a:r>
          </a:p>
          <a:p>
            <a:pPr>
              <a:buFont typeface="Wingdings" panose="05000000000000000000" pitchFamily="2" charset="2"/>
              <a:buChar char="Ø"/>
            </a:pPr>
            <a:r>
              <a:rPr lang="en-US" dirty="0" smtClean="0"/>
              <a:t>	Date of the monitoring/coaching moment</a:t>
            </a:r>
          </a:p>
          <a:p>
            <a:pPr>
              <a:buFont typeface="Wingdings" panose="05000000000000000000" pitchFamily="2" charset="2"/>
              <a:buChar char="Ø"/>
            </a:pPr>
            <a:r>
              <a:rPr lang="en-US" dirty="0" smtClean="0"/>
              <a:t>Brief Statement or Purpose of the monitoring/coaching</a:t>
            </a:r>
          </a:p>
          <a:p>
            <a:pPr>
              <a:buFont typeface="Wingdings" panose="05000000000000000000" pitchFamily="2" charset="2"/>
              <a:buChar char="Ø"/>
            </a:pPr>
            <a:r>
              <a:rPr lang="en-US" dirty="0" smtClean="0"/>
              <a:t>Name of person/</a:t>
            </a:r>
            <a:r>
              <a:rPr lang="en-US" dirty="0" err="1" smtClean="0"/>
              <a:t>coachee</a:t>
            </a:r>
            <a:endParaRPr lang="en-US" dirty="0" smtClean="0"/>
          </a:p>
          <a:p>
            <a:pPr>
              <a:buFont typeface="Wingdings" panose="05000000000000000000" pitchFamily="2" charset="2"/>
              <a:buChar char="Ø"/>
            </a:pPr>
            <a:r>
              <a:rPr lang="en-US" dirty="0" smtClean="0"/>
              <a:t>Critical incidents discussed</a:t>
            </a:r>
          </a:p>
          <a:p>
            <a:pPr>
              <a:buFont typeface="Wingdings" panose="05000000000000000000" pitchFamily="2" charset="2"/>
              <a:buChar char="Ø"/>
            </a:pPr>
            <a:r>
              <a:rPr lang="en-US" dirty="0" smtClean="0"/>
              <a:t>Agreements/actions taken/next steps</a:t>
            </a:r>
          </a:p>
          <a:p>
            <a:pPr>
              <a:buFont typeface="Wingdings" panose="05000000000000000000" pitchFamily="2" charset="2"/>
              <a:buChar char="Ø"/>
            </a:pPr>
            <a:r>
              <a:rPr lang="en-US" dirty="0" smtClean="0"/>
              <a:t>Both the coach and the </a:t>
            </a:r>
            <a:r>
              <a:rPr lang="en-US" dirty="0" err="1" smtClean="0"/>
              <a:t>coachee</a:t>
            </a:r>
            <a:r>
              <a:rPr lang="en-US" dirty="0" smtClean="0"/>
              <a:t> shall affix their signatures in the space provided by the form</a:t>
            </a:r>
            <a:endParaRPr lang="id-ID" dirty="0"/>
          </a:p>
        </p:txBody>
      </p:sp>
    </p:spTree>
    <p:extLst>
      <p:ext uri="{BB962C8B-B14F-4D97-AF65-F5344CB8AC3E}">
        <p14:creationId xmlns:p14="http://schemas.microsoft.com/office/powerpoint/2010/main" val="35132135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 16"/>
          <p:cNvGraphicFramePr/>
          <p:nvPr/>
        </p:nvGraphicFramePr>
        <p:xfrm>
          <a:off x="-1016000" y="1371600"/>
          <a:ext cx="132080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579" name="TextBox 15"/>
          <p:cNvSpPr txBox="1">
            <a:spLocks noChangeArrowheads="1"/>
          </p:cNvSpPr>
          <p:nvPr/>
        </p:nvSpPr>
        <p:spPr bwMode="auto">
          <a:xfrm>
            <a:off x="609600" y="533401"/>
            <a:ext cx="3544560" cy="707886"/>
          </a:xfrm>
          <a:prstGeom prst="rect">
            <a:avLst/>
          </a:prstGeom>
          <a:noFill/>
          <a:ln w="9525">
            <a:noFill/>
            <a:miter lim="800000"/>
            <a:headEnd/>
            <a:tailEnd/>
          </a:ln>
        </p:spPr>
        <p:txBody>
          <a:bodyPr wrap="none">
            <a:spAutoFit/>
          </a:bodyPr>
          <a:lstStyle/>
          <a:p>
            <a:r>
              <a:rPr lang="en-PH" sz="4000" b="1">
                <a:solidFill>
                  <a:srgbClr val="C00000"/>
                </a:solidFill>
                <a:latin typeface="Candara" pitchFamily="34" charset="0"/>
              </a:rPr>
              <a:t>COACHING IS</a:t>
            </a:r>
            <a:r>
              <a:rPr lang="en-PH" sz="4000" b="1">
                <a:solidFill>
                  <a:srgbClr val="C00000"/>
                </a:solidFill>
              </a:rPr>
              <a:t>...</a:t>
            </a:r>
            <a:endParaRPr lang="en-US" sz="4000" b="1">
              <a:solidFill>
                <a:srgbClr val="C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15"/>
          <p:cNvSpPr txBox="1">
            <a:spLocks noChangeArrowheads="1"/>
          </p:cNvSpPr>
          <p:nvPr/>
        </p:nvSpPr>
        <p:spPr bwMode="auto">
          <a:xfrm>
            <a:off x="914401" y="1074738"/>
            <a:ext cx="5197257" cy="677108"/>
          </a:xfrm>
          <a:prstGeom prst="rect">
            <a:avLst/>
          </a:prstGeom>
          <a:solidFill>
            <a:srgbClr val="C00000"/>
          </a:solidFill>
          <a:ln w="9525">
            <a:noFill/>
            <a:miter lim="800000"/>
            <a:headEnd/>
            <a:tailEnd/>
          </a:ln>
        </p:spPr>
        <p:txBody>
          <a:bodyPr wrap="none">
            <a:spAutoFit/>
          </a:bodyPr>
          <a:lstStyle/>
          <a:p>
            <a:r>
              <a:rPr lang="en-PH" sz="3800" b="1">
                <a:solidFill>
                  <a:schemeClr val="bg1"/>
                </a:solidFill>
                <a:latin typeface="Candara" pitchFamily="34" charset="0"/>
              </a:rPr>
              <a:t>COACHING  OBJECTIVES</a:t>
            </a:r>
            <a:endParaRPr lang="en-US" sz="3800" b="1">
              <a:solidFill>
                <a:schemeClr val="bg1"/>
              </a:solidFill>
              <a:latin typeface="Candara" pitchFamily="34" charset="0"/>
            </a:endParaRPr>
          </a:p>
        </p:txBody>
      </p:sp>
      <p:pic>
        <p:nvPicPr>
          <p:cNvPr id="25603" name="Picture 16" descr="FTG_Stop-Hand.jpg"/>
          <p:cNvPicPr>
            <a:picLocks noChangeAspect="1"/>
          </p:cNvPicPr>
          <p:nvPr/>
        </p:nvPicPr>
        <p:blipFill>
          <a:blip r:embed="rId3" cstate="print"/>
          <a:srcRect/>
          <a:stretch>
            <a:fillRect/>
          </a:stretch>
        </p:blipFill>
        <p:spPr bwMode="auto">
          <a:xfrm>
            <a:off x="508000" y="1905000"/>
            <a:ext cx="6604000" cy="4724400"/>
          </a:xfrm>
          <a:prstGeom prst="rect">
            <a:avLst/>
          </a:prstGeom>
          <a:noFill/>
          <a:ln w="9525">
            <a:noFill/>
            <a:miter lim="800000"/>
            <a:headEnd/>
            <a:tailEnd/>
          </a:ln>
        </p:spPr>
      </p:pic>
      <p:sp>
        <p:nvSpPr>
          <p:cNvPr id="15" name="TextBox 14"/>
          <p:cNvSpPr txBox="1">
            <a:spLocks noChangeArrowheads="1"/>
          </p:cNvSpPr>
          <p:nvPr/>
        </p:nvSpPr>
        <p:spPr bwMode="auto">
          <a:xfrm>
            <a:off x="5181600" y="2667000"/>
            <a:ext cx="7010400" cy="1784350"/>
          </a:xfrm>
          <a:prstGeom prst="rect">
            <a:avLst/>
          </a:prstGeom>
          <a:noFill/>
          <a:ln w="9525">
            <a:noFill/>
            <a:miter lim="800000"/>
            <a:headEnd/>
            <a:tailEnd/>
          </a:ln>
        </p:spPr>
        <p:txBody>
          <a:bodyPr>
            <a:spAutoFit/>
          </a:bodyPr>
          <a:lstStyle/>
          <a:p>
            <a:pPr marL="468313" indent="-468313">
              <a:buFont typeface="Arial" charset="0"/>
              <a:buChar char="•"/>
              <a:tabLst>
                <a:tab pos="468313" algn="l"/>
              </a:tabLst>
            </a:pPr>
            <a:r>
              <a:rPr lang="en-US" sz="4000" b="1">
                <a:latin typeface="Calibri" pitchFamily="34" charset="0"/>
                <a:sym typeface="Wingdings" pitchFamily="2" charset="2"/>
              </a:rPr>
              <a:t>  </a:t>
            </a:r>
            <a:r>
              <a:rPr lang="en-US" sz="3500" b="1">
                <a:latin typeface="Candara" pitchFamily="34" charset="0"/>
                <a:sym typeface="Wingdings" pitchFamily="2" charset="2"/>
              </a:rPr>
              <a:t>To </a:t>
            </a:r>
            <a:r>
              <a:rPr lang="en-US" sz="3500" b="1" u="sng">
                <a:solidFill>
                  <a:srgbClr val="C00000"/>
                </a:solidFill>
                <a:latin typeface="Candara" pitchFamily="34" charset="0"/>
                <a:sym typeface="Wingdings" pitchFamily="2" charset="2"/>
              </a:rPr>
              <a:t>STOP</a:t>
            </a:r>
            <a:r>
              <a:rPr lang="en-US" sz="3500" b="1">
                <a:latin typeface="Candara" pitchFamily="34" charset="0"/>
                <a:sym typeface="Wingdings" pitchFamily="2" charset="2"/>
              </a:rPr>
              <a:t> doing what   </a:t>
            </a:r>
          </a:p>
          <a:p>
            <a:pPr marL="468313" indent="-468313">
              <a:tabLst>
                <a:tab pos="468313" algn="l"/>
              </a:tabLst>
            </a:pPr>
            <a:r>
              <a:rPr lang="en-US" sz="3500" b="1">
                <a:latin typeface="Candara" pitchFamily="34" charset="0"/>
                <a:sym typeface="Wingdings" pitchFamily="2" charset="2"/>
              </a:rPr>
              <a:t>       one should not be  </a:t>
            </a:r>
          </a:p>
          <a:p>
            <a:pPr marL="468313" indent="-468313">
              <a:tabLst>
                <a:tab pos="468313" algn="l"/>
              </a:tabLst>
            </a:pPr>
            <a:r>
              <a:rPr lang="en-US" sz="3500" b="1">
                <a:latin typeface="Candara" pitchFamily="34" charset="0"/>
                <a:sym typeface="Wingdings" pitchFamily="2" charset="2"/>
              </a:rPr>
              <a:t>       doing!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p:cTn id="7" dur="1000" fill="hold"/>
                                        <p:tgtEl>
                                          <p:spTgt spid="1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anim calcmode="lin" valueType="num">
                                      <p:cBhvr>
                                        <p:cTn id="14" dur="1000" fill="hold"/>
                                        <p:tgtEl>
                                          <p:spTgt spid="1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1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anim calcmode="lin" valueType="num">
                                      <p:cBhvr>
                                        <p:cTn id="21" dur="1000" fill="hold"/>
                                        <p:tgtEl>
                                          <p:spTgt spid="1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1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START.jpg"/>
          <p:cNvPicPr>
            <a:picLocks noChangeAspect="1"/>
          </p:cNvPicPr>
          <p:nvPr/>
        </p:nvPicPr>
        <p:blipFill>
          <a:blip r:embed="rId3" cstate="print"/>
          <a:srcRect/>
          <a:stretch>
            <a:fillRect/>
          </a:stretch>
        </p:blipFill>
        <p:spPr bwMode="auto">
          <a:xfrm>
            <a:off x="5791200" y="2438400"/>
            <a:ext cx="6400800" cy="3810000"/>
          </a:xfrm>
          <a:prstGeom prst="rect">
            <a:avLst/>
          </a:prstGeom>
          <a:noFill/>
          <a:ln w="9525">
            <a:noFill/>
            <a:miter lim="800000"/>
            <a:headEnd/>
            <a:tailEnd/>
          </a:ln>
        </p:spPr>
      </p:pic>
      <p:sp>
        <p:nvSpPr>
          <p:cNvPr id="26627" name="TextBox 15"/>
          <p:cNvSpPr txBox="1">
            <a:spLocks noChangeArrowheads="1"/>
          </p:cNvSpPr>
          <p:nvPr/>
        </p:nvSpPr>
        <p:spPr bwMode="auto">
          <a:xfrm>
            <a:off x="914401" y="1074738"/>
            <a:ext cx="5197257" cy="677108"/>
          </a:xfrm>
          <a:prstGeom prst="rect">
            <a:avLst/>
          </a:prstGeom>
          <a:solidFill>
            <a:srgbClr val="C00000"/>
          </a:solidFill>
          <a:ln w="9525">
            <a:noFill/>
            <a:miter lim="800000"/>
            <a:headEnd/>
            <a:tailEnd/>
          </a:ln>
        </p:spPr>
        <p:txBody>
          <a:bodyPr wrap="none">
            <a:spAutoFit/>
          </a:bodyPr>
          <a:lstStyle/>
          <a:p>
            <a:r>
              <a:rPr lang="en-PH" sz="3800" b="1">
                <a:solidFill>
                  <a:schemeClr val="bg1"/>
                </a:solidFill>
                <a:latin typeface="Candara" pitchFamily="34" charset="0"/>
              </a:rPr>
              <a:t>COACHING  OBJECTIVES</a:t>
            </a:r>
            <a:endParaRPr lang="en-US" sz="3800" b="1">
              <a:solidFill>
                <a:schemeClr val="bg1"/>
              </a:solidFill>
              <a:latin typeface="Candara" pitchFamily="34" charset="0"/>
            </a:endParaRPr>
          </a:p>
        </p:txBody>
      </p:sp>
      <p:sp>
        <p:nvSpPr>
          <p:cNvPr id="5" name="TextBox 14"/>
          <p:cNvSpPr txBox="1">
            <a:spLocks noChangeArrowheads="1"/>
          </p:cNvSpPr>
          <p:nvPr/>
        </p:nvSpPr>
        <p:spPr bwMode="auto">
          <a:xfrm>
            <a:off x="812800" y="3124200"/>
            <a:ext cx="5283200" cy="1785104"/>
          </a:xfrm>
          <a:prstGeom prst="rect">
            <a:avLst/>
          </a:prstGeom>
          <a:noFill/>
          <a:ln w="9525">
            <a:noFill/>
            <a:miter lim="800000"/>
            <a:headEnd/>
            <a:tailEnd/>
          </a:ln>
        </p:spPr>
        <p:txBody>
          <a:bodyPr>
            <a:spAutoFit/>
          </a:bodyPr>
          <a:lstStyle/>
          <a:p>
            <a:pPr marL="468313" indent="-468313">
              <a:buFont typeface="Arial" charset="0"/>
              <a:buChar char="•"/>
              <a:tabLst>
                <a:tab pos="468313" algn="l"/>
              </a:tabLst>
            </a:pPr>
            <a:r>
              <a:rPr lang="en-US" sz="4000" b="1">
                <a:latin typeface="Calibri" pitchFamily="34" charset="0"/>
                <a:sym typeface="Wingdings" pitchFamily="2" charset="2"/>
              </a:rPr>
              <a:t> </a:t>
            </a:r>
            <a:r>
              <a:rPr lang="en-US" sz="3500" b="1">
                <a:latin typeface="Candara" pitchFamily="34" charset="0"/>
                <a:sym typeface="Wingdings" pitchFamily="2" charset="2"/>
              </a:rPr>
              <a:t>To </a:t>
            </a:r>
            <a:r>
              <a:rPr lang="en-US" sz="3500" b="1" u="sng">
                <a:solidFill>
                  <a:srgbClr val="C00000"/>
                </a:solidFill>
                <a:latin typeface="Candara" pitchFamily="34" charset="0"/>
                <a:sym typeface="Wingdings" pitchFamily="2" charset="2"/>
              </a:rPr>
              <a:t>START</a:t>
            </a:r>
            <a:r>
              <a:rPr lang="en-US" sz="3500" b="1">
                <a:latin typeface="Candara" pitchFamily="34" charset="0"/>
                <a:sym typeface="Wingdings" pitchFamily="2" charset="2"/>
              </a:rPr>
              <a:t> doing what one should 		be doing!</a:t>
            </a:r>
            <a:endParaRPr lang="en-US" sz="3500" b="1" i="1">
              <a:latin typeface="Candara" pitchFamily="34" charset="0"/>
            </a:endParaRPr>
          </a:p>
          <a:p>
            <a:pPr marL="468313" indent="-468313">
              <a:buFont typeface="Wingdings" pitchFamily="2" charset="2"/>
              <a:buNone/>
              <a:tabLst>
                <a:tab pos="468313" algn="l"/>
              </a:tabLst>
            </a:pPr>
            <a:endParaRPr lang="en-US" sz="3500" b="1" i="1">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0200" y="169332"/>
            <a:ext cx="10018713" cy="908756"/>
          </a:xfrm>
        </p:spPr>
        <p:txBody>
          <a:bodyPr>
            <a:normAutofit/>
          </a:bodyPr>
          <a:lstStyle/>
          <a:p>
            <a:r>
              <a:rPr lang="en-US" sz="2500" dirty="0" smtClean="0"/>
              <a:t>MC 3, 2015-  </a:t>
            </a:r>
            <a:r>
              <a:rPr lang="en-US" sz="2500" dirty="0">
                <a:hlinkClick r:id="rId2"/>
              </a:rPr>
              <a:t>Amendment to CSC MC No. 2, s. 2013 (Revised SALN Form)</a:t>
            </a:r>
            <a:r>
              <a:rPr lang="en-US" sz="2500" dirty="0"/>
              <a:t/>
            </a:r>
            <a:br>
              <a:rPr lang="en-US" sz="2500" dirty="0"/>
            </a:br>
            <a:endParaRPr lang="en-US" sz="2500" dirty="0"/>
          </a:p>
        </p:txBody>
      </p:sp>
      <p:pic>
        <p:nvPicPr>
          <p:cNvPr id="4" name="Content Placeholder 3" descr="Screen Shot 2015-06-28 at 10.36.51 A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13777" t="11646" r="15095" b="10605"/>
          <a:stretch/>
        </p:blipFill>
        <p:spPr>
          <a:xfrm>
            <a:off x="1016000" y="832556"/>
            <a:ext cx="10470444" cy="6071132"/>
          </a:xfrm>
        </p:spPr>
      </p:pic>
      <p:pic>
        <p:nvPicPr>
          <p:cNvPr id="3" name="Picture 2"/>
          <p:cNvPicPr>
            <a:picLocks noChangeAspect="1"/>
          </p:cNvPicPr>
          <p:nvPr/>
        </p:nvPicPr>
        <p:blipFill>
          <a:blip r:embed="rId4"/>
          <a:stretch>
            <a:fillRect/>
          </a:stretch>
        </p:blipFill>
        <p:spPr>
          <a:xfrm>
            <a:off x="5575059" y="2525389"/>
            <a:ext cx="3149600" cy="2578100"/>
          </a:xfrm>
          <a:prstGeom prst="rect">
            <a:avLst/>
          </a:prstGeom>
        </p:spPr>
      </p:pic>
    </p:spTree>
    <p:extLst>
      <p:ext uri="{BB962C8B-B14F-4D97-AF65-F5344CB8AC3E}">
        <p14:creationId xmlns:p14="http://schemas.microsoft.com/office/powerpoint/2010/main" val="985202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15"/>
          <p:cNvSpPr txBox="1">
            <a:spLocks noChangeArrowheads="1"/>
          </p:cNvSpPr>
          <p:nvPr/>
        </p:nvSpPr>
        <p:spPr bwMode="auto">
          <a:xfrm>
            <a:off x="711201" y="457200"/>
            <a:ext cx="8251170" cy="584775"/>
          </a:xfrm>
          <a:prstGeom prst="rect">
            <a:avLst/>
          </a:prstGeom>
          <a:solidFill>
            <a:srgbClr val="C00000"/>
          </a:solidFill>
          <a:ln w="9525">
            <a:noFill/>
            <a:miter lim="800000"/>
            <a:headEnd/>
            <a:tailEnd/>
          </a:ln>
        </p:spPr>
        <p:txBody>
          <a:bodyPr wrap="none">
            <a:spAutoFit/>
          </a:bodyPr>
          <a:lstStyle/>
          <a:p>
            <a:r>
              <a:rPr lang="en-PH" sz="3200" b="1">
                <a:solidFill>
                  <a:schemeClr val="bg1"/>
                </a:solidFill>
                <a:latin typeface="Candara" pitchFamily="34" charset="0"/>
              </a:rPr>
              <a:t>REASONS WHY MANAGERS AVOID COACHING</a:t>
            </a:r>
            <a:endParaRPr lang="en-US" sz="3200" b="1">
              <a:solidFill>
                <a:schemeClr val="bg1"/>
              </a:solidFill>
              <a:latin typeface="Candara" pitchFamily="34" charset="0"/>
            </a:endParaRPr>
          </a:p>
        </p:txBody>
      </p:sp>
      <p:pic>
        <p:nvPicPr>
          <p:cNvPr id="27651" name="Picture 6" descr="social marketing barriers lack of time.jpeg"/>
          <p:cNvPicPr>
            <a:picLocks noChangeAspect="1"/>
          </p:cNvPicPr>
          <p:nvPr/>
        </p:nvPicPr>
        <p:blipFill>
          <a:blip r:embed="rId3" cstate="print"/>
          <a:srcRect/>
          <a:stretch>
            <a:fillRect/>
          </a:stretch>
        </p:blipFill>
        <p:spPr bwMode="auto">
          <a:xfrm>
            <a:off x="4527551" y="1066800"/>
            <a:ext cx="7664449" cy="5791200"/>
          </a:xfrm>
          <a:prstGeom prst="rect">
            <a:avLst/>
          </a:prstGeom>
          <a:noFill/>
          <a:ln w="9525">
            <a:noFill/>
            <a:miter lim="800000"/>
            <a:headEnd/>
            <a:tailEnd/>
          </a:ln>
        </p:spPr>
      </p:pic>
      <p:sp>
        <p:nvSpPr>
          <p:cNvPr id="27652" name="TextBox 7"/>
          <p:cNvSpPr txBox="1">
            <a:spLocks noChangeArrowheads="1"/>
          </p:cNvSpPr>
          <p:nvPr/>
        </p:nvSpPr>
        <p:spPr bwMode="auto">
          <a:xfrm>
            <a:off x="914400" y="2362200"/>
            <a:ext cx="4775200" cy="630238"/>
          </a:xfrm>
          <a:prstGeom prst="rect">
            <a:avLst/>
          </a:prstGeom>
          <a:noFill/>
          <a:ln w="9525">
            <a:noFill/>
            <a:miter lim="800000"/>
            <a:headEnd/>
            <a:tailEnd/>
          </a:ln>
        </p:spPr>
        <p:txBody>
          <a:bodyPr>
            <a:spAutoFit/>
          </a:bodyPr>
          <a:lstStyle/>
          <a:p>
            <a:r>
              <a:rPr lang="en-PH" sz="3500" b="1">
                <a:solidFill>
                  <a:srgbClr val="C00000"/>
                </a:solidFill>
                <a:latin typeface="Candara" pitchFamily="34" charset="0"/>
              </a:rPr>
              <a:t>1. Lack of Time </a:t>
            </a:r>
            <a:endParaRPr lang="en-US" sz="3500" b="1">
              <a:solidFill>
                <a:srgbClr val="C00000"/>
              </a:solidFill>
              <a:latin typeface="Candara" pitchFamily="34" charset="0"/>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7"/>
          <p:cNvSpPr txBox="1">
            <a:spLocks noChangeArrowheads="1"/>
          </p:cNvSpPr>
          <p:nvPr/>
        </p:nvSpPr>
        <p:spPr bwMode="auto">
          <a:xfrm>
            <a:off x="6908800" y="5562600"/>
            <a:ext cx="4775200" cy="630238"/>
          </a:xfrm>
          <a:prstGeom prst="rect">
            <a:avLst/>
          </a:prstGeom>
          <a:noFill/>
          <a:ln w="9525">
            <a:noFill/>
            <a:miter lim="800000"/>
            <a:headEnd/>
            <a:tailEnd/>
          </a:ln>
        </p:spPr>
        <p:txBody>
          <a:bodyPr>
            <a:spAutoFit/>
          </a:bodyPr>
          <a:lstStyle/>
          <a:p>
            <a:r>
              <a:rPr lang="en-PH" sz="3500" b="1">
                <a:solidFill>
                  <a:srgbClr val="C00000"/>
                </a:solidFill>
                <a:latin typeface="Candara" pitchFamily="34" charset="0"/>
              </a:rPr>
              <a:t>2. Fear of Failure</a:t>
            </a:r>
            <a:endParaRPr lang="en-US" sz="3500" b="1">
              <a:solidFill>
                <a:srgbClr val="C00000"/>
              </a:solidFill>
              <a:latin typeface="Candara" pitchFamily="34" charset="0"/>
            </a:endParaRPr>
          </a:p>
        </p:txBody>
      </p:sp>
      <p:pic>
        <p:nvPicPr>
          <p:cNvPr id="28675" name="Picture 4" descr="overcome_fear_of_failure.jpg"/>
          <p:cNvPicPr>
            <a:picLocks noChangeAspect="1"/>
          </p:cNvPicPr>
          <p:nvPr/>
        </p:nvPicPr>
        <p:blipFill>
          <a:blip r:embed="rId3" cstate="print"/>
          <a:srcRect/>
          <a:stretch>
            <a:fillRect/>
          </a:stretch>
        </p:blipFill>
        <p:spPr bwMode="auto">
          <a:xfrm>
            <a:off x="0" y="0"/>
            <a:ext cx="12192000" cy="5105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7"/>
          <p:cNvSpPr txBox="1">
            <a:spLocks noChangeArrowheads="1"/>
          </p:cNvSpPr>
          <p:nvPr/>
        </p:nvSpPr>
        <p:spPr bwMode="auto">
          <a:xfrm>
            <a:off x="304800" y="533400"/>
            <a:ext cx="11887200" cy="1169988"/>
          </a:xfrm>
          <a:prstGeom prst="rect">
            <a:avLst/>
          </a:prstGeom>
          <a:noFill/>
          <a:ln w="9525">
            <a:noFill/>
            <a:miter lim="800000"/>
            <a:headEnd/>
            <a:tailEnd/>
          </a:ln>
        </p:spPr>
        <p:txBody>
          <a:bodyPr>
            <a:spAutoFit/>
          </a:bodyPr>
          <a:lstStyle/>
          <a:p>
            <a:r>
              <a:rPr lang="en-PH" sz="3500" b="1">
                <a:solidFill>
                  <a:srgbClr val="C00000"/>
                </a:solidFill>
                <a:latin typeface="Candara" pitchFamily="34" charset="0"/>
              </a:rPr>
              <a:t>3. Desire not to scare or overwhelm a new </a:t>
            </a:r>
          </a:p>
          <a:p>
            <a:r>
              <a:rPr lang="en-PH" sz="3500" b="1">
                <a:solidFill>
                  <a:srgbClr val="C00000"/>
                </a:solidFill>
                <a:latin typeface="Candara" pitchFamily="34" charset="0"/>
              </a:rPr>
              <a:t>    employee</a:t>
            </a:r>
            <a:endParaRPr lang="en-US" sz="3500" b="1">
              <a:solidFill>
                <a:srgbClr val="C00000"/>
              </a:solidFill>
              <a:latin typeface="Candara" pitchFamily="34" charset="0"/>
            </a:endParaRPr>
          </a:p>
        </p:txBody>
      </p:sp>
      <p:pic>
        <p:nvPicPr>
          <p:cNvPr id="29699" name="Picture 3" descr="miedo.jpg"/>
          <p:cNvPicPr>
            <a:picLocks noChangeAspect="1"/>
          </p:cNvPicPr>
          <p:nvPr/>
        </p:nvPicPr>
        <p:blipFill>
          <a:blip r:embed="rId3" cstate="print"/>
          <a:srcRect/>
          <a:stretch>
            <a:fillRect/>
          </a:stretch>
        </p:blipFill>
        <p:spPr bwMode="auto">
          <a:xfrm>
            <a:off x="0" y="1981200"/>
            <a:ext cx="12192000" cy="4876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7"/>
          <p:cNvSpPr txBox="1">
            <a:spLocks noChangeArrowheads="1"/>
          </p:cNvSpPr>
          <p:nvPr/>
        </p:nvSpPr>
        <p:spPr bwMode="auto">
          <a:xfrm>
            <a:off x="203200" y="5459414"/>
            <a:ext cx="11887200" cy="1169987"/>
          </a:xfrm>
          <a:prstGeom prst="rect">
            <a:avLst/>
          </a:prstGeom>
          <a:noFill/>
          <a:ln w="9525">
            <a:noFill/>
            <a:miter lim="800000"/>
            <a:headEnd/>
            <a:tailEnd/>
          </a:ln>
        </p:spPr>
        <p:txBody>
          <a:bodyPr>
            <a:spAutoFit/>
          </a:bodyPr>
          <a:lstStyle/>
          <a:p>
            <a:r>
              <a:rPr lang="en-PH" sz="3500" b="1">
                <a:solidFill>
                  <a:srgbClr val="C00000"/>
                </a:solidFill>
                <a:latin typeface="Candara" pitchFamily="34" charset="0"/>
              </a:rPr>
              <a:t>4. Awkward  feelings during a coaching </a:t>
            </a:r>
          </a:p>
          <a:p>
            <a:r>
              <a:rPr lang="en-PH" sz="3500" b="1">
                <a:solidFill>
                  <a:srgbClr val="C00000"/>
                </a:solidFill>
                <a:latin typeface="Candara" pitchFamily="34" charset="0"/>
              </a:rPr>
              <a:t>    session</a:t>
            </a:r>
            <a:endParaRPr lang="en-US" sz="3500" b="1">
              <a:solidFill>
                <a:srgbClr val="C00000"/>
              </a:solidFill>
              <a:latin typeface="Candara" pitchFamily="34" charset="0"/>
            </a:endParaRPr>
          </a:p>
        </p:txBody>
      </p:sp>
      <p:pic>
        <p:nvPicPr>
          <p:cNvPr id="30723" name="Picture 4" descr="Office-Moments.jpg"/>
          <p:cNvPicPr>
            <a:picLocks noChangeAspect="1"/>
          </p:cNvPicPr>
          <p:nvPr/>
        </p:nvPicPr>
        <p:blipFill>
          <a:blip r:embed="rId3" cstate="print"/>
          <a:srcRect/>
          <a:stretch>
            <a:fillRect/>
          </a:stretch>
        </p:blipFill>
        <p:spPr bwMode="auto">
          <a:xfrm>
            <a:off x="0" y="0"/>
            <a:ext cx="12192000" cy="5257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7"/>
          <p:cNvSpPr txBox="1">
            <a:spLocks noChangeArrowheads="1"/>
          </p:cNvSpPr>
          <p:nvPr/>
        </p:nvSpPr>
        <p:spPr bwMode="auto">
          <a:xfrm>
            <a:off x="203200" y="5459414"/>
            <a:ext cx="11887200" cy="631825"/>
          </a:xfrm>
          <a:prstGeom prst="rect">
            <a:avLst/>
          </a:prstGeom>
          <a:noFill/>
          <a:ln w="9525">
            <a:noFill/>
            <a:miter lim="800000"/>
            <a:headEnd/>
            <a:tailEnd/>
          </a:ln>
        </p:spPr>
        <p:txBody>
          <a:bodyPr>
            <a:spAutoFit/>
          </a:bodyPr>
          <a:lstStyle/>
          <a:p>
            <a:r>
              <a:rPr lang="en-PH" sz="3500" b="1">
                <a:solidFill>
                  <a:srgbClr val="C00000"/>
                </a:solidFill>
                <a:latin typeface="Candara" pitchFamily="34" charset="0"/>
              </a:rPr>
              <a:t>5. Absence of  Role Model for Coaching</a:t>
            </a:r>
            <a:endParaRPr lang="en-US" sz="3500" b="1">
              <a:solidFill>
                <a:srgbClr val="C00000"/>
              </a:solidFill>
              <a:latin typeface="Candara" pitchFamily="34" charset="0"/>
            </a:endParaRPr>
          </a:p>
        </p:txBody>
      </p:sp>
      <p:pic>
        <p:nvPicPr>
          <p:cNvPr id="31747" name="Picture 3" descr="10question1.jpg"/>
          <p:cNvPicPr>
            <a:picLocks noChangeAspect="1"/>
          </p:cNvPicPr>
          <p:nvPr/>
        </p:nvPicPr>
        <p:blipFill>
          <a:blip r:embed="rId3" cstate="print"/>
          <a:srcRect/>
          <a:stretch>
            <a:fillRect/>
          </a:stretch>
        </p:blipFill>
        <p:spPr bwMode="auto">
          <a:xfrm>
            <a:off x="0" y="0"/>
            <a:ext cx="12192000" cy="5105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7"/>
          <p:cNvSpPr txBox="1">
            <a:spLocks noChangeArrowheads="1"/>
          </p:cNvSpPr>
          <p:nvPr/>
        </p:nvSpPr>
        <p:spPr bwMode="auto">
          <a:xfrm>
            <a:off x="6502400" y="1981200"/>
            <a:ext cx="11887200" cy="1016000"/>
          </a:xfrm>
          <a:prstGeom prst="rect">
            <a:avLst/>
          </a:prstGeom>
          <a:noFill/>
          <a:ln w="9525">
            <a:noFill/>
            <a:miter lim="800000"/>
            <a:headEnd/>
            <a:tailEnd/>
          </a:ln>
        </p:spPr>
        <p:txBody>
          <a:bodyPr>
            <a:spAutoFit/>
          </a:bodyPr>
          <a:lstStyle/>
          <a:p>
            <a:r>
              <a:rPr lang="en-PH" sz="3000" b="1">
                <a:solidFill>
                  <a:srgbClr val="C00000"/>
                </a:solidFill>
                <a:latin typeface="Candara" pitchFamily="34" charset="0"/>
              </a:rPr>
              <a:t>6. Number of employees</a:t>
            </a:r>
          </a:p>
          <a:p>
            <a:r>
              <a:rPr lang="en-PH" sz="3000" b="1">
                <a:solidFill>
                  <a:srgbClr val="C00000"/>
                </a:solidFill>
                <a:latin typeface="Candara" pitchFamily="34" charset="0"/>
              </a:rPr>
              <a:t>     to contend with</a:t>
            </a:r>
            <a:endParaRPr lang="en-US" sz="3000" b="1">
              <a:solidFill>
                <a:srgbClr val="C00000"/>
              </a:solidFill>
              <a:latin typeface="Candara" pitchFamily="34" charset="0"/>
            </a:endParaRPr>
          </a:p>
        </p:txBody>
      </p:sp>
      <p:pic>
        <p:nvPicPr>
          <p:cNvPr id="32771" name="Picture 6" descr="image3.jpg"/>
          <p:cNvPicPr>
            <a:picLocks noChangeAspect="1"/>
          </p:cNvPicPr>
          <p:nvPr/>
        </p:nvPicPr>
        <p:blipFill>
          <a:blip r:embed="rId3" cstate="print"/>
          <a:srcRect/>
          <a:stretch>
            <a:fillRect/>
          </a:stretch>
        </p:blipFill>
        <p:spPr bwMode="auto">
          <a:xfrm>
            <a:off x="0" y="0"/>
            <a:ext cx="62992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index.jpg"/>
          <p:cNvPicPr>
            <a:picLocks noChangeAspect="1"/>
          </p:cNvPicPr>
          <p:nvPr/>
        </p:nvPicPr>
        <p:blipFill>
          <a:blip r:embed="rId3" cstate="print"/>
          <a:srcRect/>
          <a:stretch>
            <a:fillRect/>
          </a:stretch>
        </p:blipFill>
        <p:spPr bwMode="auto">
          <a:xfrm>
            <a:off x="406400" y="0"/>
            <a:ext cx="11785600" cy="5867400"/>
          </a:xfrm>
          <a:prstGeom prst="rect">
            <a:avLst/>
          </a:prstGeom>
          <a:noFill/>
          <a:ln w="9525">
            <a:noFill/>
            <a:miter lim="800000"/>
            <a:headEnd/>
            <a:tailEnd/>
          </a:ln>
        </p:spPr>
      </p:pic>
      <p:pic>
        <p:nvPicPr>
          <p:cNvPr id="33795" name="Picture 4" descr="failed.png"/>
          <p:cNvPicPr>
            <a:picLocks noChangeAspect="1"/>
          </p:cNvPicPr>
          <p:nvPr/>
        </p:nvPicPr>
        <p:blipFill>
          <a:blip r:embed="rId4" cstate="print"/>
          <a:srcRect/>
          <a:stretch>
            <a:fillRect/>
          </a:stretch>
        </p:blipFill>
        <p:spPr bwMode="auto">
          <a:xfrm rot="4251981">
            <a:off x="3998384" y="1296988"/>
            <a:ext cx="2438400" cy="3251200"/>
          </a:xfrm>
          <a:prstGeom prst="rect">
            <a:avLst/>
          </a:prstGeom>
          <a:noFill/>
          <a:ln w="9525">
            <a:noFill/>
            <a:miter lim="800000"/>
            <a:headEnd/>
            <a:tailEnd/>
          </a:ln>
        </p:spPr>
      </p:pic>
      <p:sp>
        <p:nvSpPr>
          <p:cNvPr id="33796" name="TextBox 7"/>
          <p:cNvSpPr txBox="1">
            <a:spLocks noChangeArrowheads="1"/>
          </p:cNvSpPr>
          <p:nvPr/>
        </p:nvSpPr>
        <p:spPr bwMode="auto">
          <a:xfrm>
            <a:off x="812800" y="5618164"/>
            <a:ext cx="11379200" cy="554037"/>
          </a:xfrm>
          <a:prstGeom prst="rect">
            <a:avLst/>
          </a:prstGeom>
          <a:noFill/>
          <a:ln w="9525">
            <a:noFill/>
            <a:miter lim="800000"/>
            <a:headEnd/>
            <a:tailEnd/>
          </a:ln>
        </p:spPr>
        <p:txBody>
          <a:bodyPr>
            <a:spAutoFit/>
          </a:bodyPr>
          <a:lstStyle/>
          <a:p>
            <a:r>
              <a:rPr lang="en-PH" sz="3000" b="1" dirty="0" smtClean="0">
                <a:solidFill>
                  <a:srgbClr val="C00000"/>
                </a:solidFill>
                <a:latin typeface="Candara" pitchFamily="34" charset="0"/>
              </a:rPr>
              <a:t>7. </a:t>
            </a:r>
            <a:r>
              <a:rPr lang="en-PH" sz="3000" b="1" dirty="0">
                <a:solidFill>
                  <a:srgbClr val="C00000"/>
                </a:solidFill>
                <a:latin typeface="Candara" pitchFamily="34" charset="0"/>
              </a:rPr>
              <a:t>Failure to set initial goals with employee</a:t>
            </a:r>
            <a:endParaRPr lang="en-US" sz="3000" b="1" dirty="0">
              <a:solidFill>
                <a:srgbClr val="C00000"/>
              </a:solidFill>
              <a:latin typeface="Candara" pitchFamily="34" charset="0"/>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a:spLocks noChangeArrowheads="1"/>
          </p:cNvSpPr>
          <p:nvPr/>
        </p:nvSpPr>
        <p:spPr bwMode="auto">
          <a:xfrm>
            <a:off x="1422400" y="1676400"/>
            <a:ext cx="11785600" cy="1446550"/>
          </a:xfrm>
          <a:prstGeom prst="rect">
            <a:avLst/>
          </a:prstGeom>
          <a:noFill/>
          <a:ln w="9525">
            <a:noFill/>
            <a:miter lim="800000"/>
            <a:headEnd/>
            <a:tailEnd/>
          </a:ln>
        </p:spPr>
        <p:txBody>
          <a:bodyPr>
            <a:spAutoFit/>
          </a:bodyPr>
          <a:lstStyle/>
          <a:p>
            <a:pPr marL="468313" indent="-468313">
              <a:tabLst>
                <a:tab pos="468313" algn="l"/>
              </a:tabLst>
            </a:pPr>
            <a:r>
              <a:rPr lang="en-US" sz="2800">
                <a:solidFill>
                  <a:srgbClr val="FF0000"/>
                </a:solidFill>
                <a:latin typeface="Calibri" pitchFamily="34" charset="0"/>
                <a:sym typeface="Wingdings" pitchFamily="2" charset="2"/>
              </a:rPr>
              <a:t></a:t>
            </a:r>
            <a:r>
              <a:rPr lang="en-US" sz="2800">
                <a:latin typeface="Calibri" pitchFamily="34" charset="0"/>
                <a:sym typeface="Wingdings" pitchFamily="2" charset="2"/>
              </a:rPr>
              <a:t> 	</a:t>
            </a:r>
            <a:r>
              <a:rPr lang="en-US" sz="4000">
                <a:latin typeface="Candara" pitchFamily="34" charset="0"/>
                <a:sym typeface="Wingdings" pitchFamily="2" charset="2"/>
              </a:rPr>
              <a:t>Coaches do a lot of listening and asking</a:t>
            </a:r>
            <a:r>
              <a:rPr lang="en-US" sz="3600">
                <a:latin typeface="Candara" pitchFamily="34" charset="0"/>
                <a:sym typeface="Wingdings" pitchFamily="2" charset="2"/>
              </a:rPr>
              <a:t> </a:t>
            </a:r>
            <a:r>
              <a:rPr lang="en-US" sz="4400" i="1">
                <a:latin typeface="Candara" pitchFamily="34" charset="0"/>
                <a:sym typeface="Wingdings" pitchFamily="2" charset="2"/>
              </a:rPr>
              <a:t>Powerful Questions</a:t>
            </a:r>
            <a:endParaRPr lang="en-US" sz="4400" i="1">
              <a:latin typeface="Candara" pitchFamily="34" charset="0"/>
            </a:endParaRPr>
          </a:p>
        </p:txBody>
      </p:sp>
      <p:sp>
        <p:nvSpPr>
          <p:cNvPr id="16" name="TextBox 15"/>
          <p:cNvSpPr txBox="1">
            <a:spLocks noChangeArrowheads="1"/>
          </p:cNvSpPr>
          <p:nvPr/>
        </p:nvSpPr>
        <p:spPr bwMode="auto">
          <a:xfrm>
            <a:off x="1422400" y="3352801"/>
            <a:ext cx="11176000" cy="2554545"/>
          </a:xfrm>
          <a:prstGeom prst="rect">
            <a:avLst/>
          </a:prstGeom>
          <a:noFill/>
          <a:ln w="9525">
            <a:noFill/>
            <a:miter lim="800000"/>
            <a:headEnd/>
            <a:tailEnd/>
          </a:ln>
        </p:spPr>
        <p:txBody>
          <a:bodyPr>
            <a:spAutoFit/>
          </a:bodyPr>
          <a:lstStyle/>
          <a:p>
            <a:pPr marL="468313" indent="-468313">
              <a:tabLst>
                <a:tab pos="468313" algn="l"/>
              </a:tabLst>
            </a:pPr>
            <a:r>
              <a:rPr lang="en-US" sz="2800">
                <a:solidFill>
                  <a:srgbClr val="FF0000"/>
                </a:solidFill>
                <a:latin typeface="Calibri" pitchFamily="34" charset="0"/>
                <a:sym typeface="Wingdings" pitchFamily="2" charset="2"/>
              </a:rPr>
              <a:t></a:t>
            </a:r>
            <a:r>
              <a:rPr lang="en-US" sz="2800">
                <a:latin typeface="Calibri" pitchFamily="34" charset="0"/>
                <a:sym typeface="Wingdings" pitchFamily="2" charset="2"/>
              </a:rPr>
              <a:t> 	</a:t>
            </a:r>
            <a:r>
              <a:rPr lang="en-US" sz="4000">
                <a:latin typeface="Candara" pitchFamily="34" charset="0"/>
                <a:sym typeface="Wingdings" pitchFamily="2" charset="2"/>
              </a:rPr>
              <a:t>Powerful Questions –</a:t>
            </a:r>
          </a:p>
          <a:p>
            <a:pPr marL="468313" indent="-468313">
              <a:tabLst>
                <a:tab pos="468313" algn="l"/>
              </a:tabLst>
            </a:pPr>
            <a:r>
              <a:rPr lang="en-US" sz="4000">
                <a:latin typeface="Candara" pitchFamily="34" charset="0"/>
                <a:sym typeface="Wingdings" pitchFamily="2" charset="2"/>
              </a:rPr>
              <a:t>	those that move the Coachee into finding for and by himself the solution to his own concerns, or answer to his/her own quests</a:t>
            </a:r>
            <a:endParaRPr lang="en-US" sz="4000">
              <a:latin typeface="Candara" pitchFamily="34" charset="0"/>
            </a:endParaRPr>
          </a:p>
        </p:txBody>
      </p:sp>
      <p:sp>
        <p:nvSpPr>
          <p:cNvPr id="34820" name="TextBox 16"/>
          <p:cNvSpPr txBox="1">
            <a:spLocks noChangeArrowheads="1"/>
          </p:cNvSpPr>
          <p:nvPr/>
        </p:nvSpPr>
        <p:spPr bwMode="auto">
          <a:xfrm>
            <a:off x="711201" y="533400"/>
            <a:ext cx="4145687" cy="707886"/>
          </a:xfrm>
          <a:prstGeom prst="rect">
            <a:avLst/>
          </a:prstGeom>
          <a:solidFill>
            <a:srgbClr val="C00000"/>
          </a:solidFill>
          <a:ln w="9525">
            <a:noFill/>
            <a:miter lim="800000"/>
            <a:headEnd/>
            <a:tailEnd/>
          </a:ln>
        </p:spPr>
        <p:txBody>
          <a:bodyPr wrap="none">
            <a:spAutoFit/>
          </a:bodyPr>
          <a:lstStyle/>
          <a:p>
            <a:r>
              <a:rPr lang="en-PH" sz="4000" b="1" dirty="0" smtClean="0">
                <a:solidFill>
                  <a:schemeClr val="bg1"/>
                </a:solidFill>
                <a:latin typeface="Candara" pitchFamily="34" charset="0"/>
              </a:rPr>
              <a:t>In COACHING........</a:t>
            </a:r>
            <a:endParaRPr lang="en-US" sz="4000" b="1" dirty="0">
              <a:solidFill>
                <a:schemeClr val="bg1"/>
              </a:solidFill>
              <a:latin typeface="Candar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p:cTn id="7" dur="1000" fill="hold"/>
                                        <p:tgtEl>
                                          <p:spTgt spid="1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 calcmode="lin" valueType="num">
                                      <p:cBhvr>
                                        <p:cTn id="14" dur="1000" fill="hold"/>
                                        <p:tgtEl>
                                          <p:spTgt spid="16">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1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6">
                                            <p:txEl>
                                              <p:pRg st="1" end="1"/>
                                            </p:txEl>
                                          </p:spTgt>
                                        </p:tgtEl>
                                        <p:attrNameLst>
                                          <p:attrName>style.visibility</p:attrName>
                                        </p:attrNameLst>
                                      </p:cBhvr>
                                      <p:to>
                                        <p:strVal val="visible"/>
                                      </p:to>
                                    </p:set>
                                    <p:anim calcmode="lin" valueType="num">
                                      <p:cBhvr>
                                        <p:cTn id="21" dur="1000" fill="hold"/>
                                        <p:tgtEl>
                                          <p:spTgt spid="16">
                                            <p:txEl>
                                              <p:pRg st="1" end="1"/>
                                            </p:txEl>
                                          </p:spTgt>
                                        </p:tgtEl>
                                        <p:attrNameLst>
                                          <p:attrName>ppt_x</p:attrName>
                                        </p:attrNameLst>
                                      </p:cBhvr>
                                      <p:tavLst>
                                        <p:tav tm="0">
                                          <p:val>
                                            <p:strVal val="#ppt_x-.2"/>
                                          </p:val>
                                        </p:tav>
                                        <p:tav tm="100000">
                                          <p:val>
                                            <p:strVal val="#ppt_x"/>
                                          </p:val>
                                        </p:tav>
                                      </p:tavLst>
                                    </p:anim>
                                    <p:anim calcmode="lin" valueType="num">
                                      <p:cBhvr>
                                        <p:cTn id="22" dur="1000" fill="hold"/>
                                        <p:tgtEl>
                                          <p:spTgt spid="1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a:spLocks noChangeArrowheads="1"/>
          </p:cNvSpPr>
          <p:nvPr/>
        </p:nvSpPr>
        <p:spPr bwMode="auto">
          <a:xfrm>
            <a:off x="812800" y="1905000"/>
            <a:ext cx="11785600" cy="1323439"/>
          </a:xfrm>
          <a:prstGeom prst="rect">
            <a:avLst/>
          </a:prstGeom>
          <a:noFill/>
          <a:ln w="9525">
            <a:noFill/>
            <a:miter lim="800000"/>
            <a:headEnd/>
            <a:tailEnd/>
          </a:ln>
        </p:spPr>
        <p:txBody>
          <a:bodyPr>
            <a:spAutoFit/>
          </a:bodyPr>
          <a:lstStyle/>
          <a:p>
            <a:pPr marL="468313" indent="-468313">
              <a:tabLst>
                <a:tab pos="468313" algn="l"/>
              </a:tabLst>
            </a:pPr>
            <a:r>
              <a:rPr lang="en-US" sz="2800" dirty="0">
                <a:solidFill>
                  <a:srgbClr val="FF0000"/>
                </a:solidFill>
                <a:latin typeface="Calibri" pitchFamily="34" charset="0"/>
                <a:sym typeface="Wingdings" pitchFamily="2" charset="2"/>
              </a:rPr>
              <a:t></a:t>
            </a:r>
            <a:r>
              <a:rPr lang="en-US" sz="2800" dirty="0">
                <a:latin typeface="Calibri" pitchFamily="34" charset="0"/>
                <a:sym typeface="Wingdings" pitchFamily="2" charset="2"/>
              </a:rPr>
              <a:t> 	</a:t>
            </a:r>
            <a:r>
              <a:rPr lang="en-US" sz="4000" dirty="0">
                <a:latin typeface="Candara" pitchFamily="34" charset="0"/>
                <a:sym typeface="Wingdings" pitchFamily="2" charset="2"/>
              </a:rPr>
              <a:t>Coaches know that the </a:t>
            </a:r>
            <a:r>
              <a:rPr lang="en-US" sz="4000" dirty="0" err="1">
                <a:latin typeface="Candara" pitchFamily="34" charset="0"/>
                <a:sym typeface="Wingdings" pitchFamily="2" charset="2"/>
              </a:rPr>
              <a:t>coachee’s</a:t>
            </a:r>
            <a:r>
              <a:rPr lang="en-US" sz="4000" dirty="0">
                <a:latin typeface="Candara" pitchFamily="34" charset="0"/>
                <a:sym typeface="Wingdings" pitchFamily="2" charset="2"/>
              </a:rPr>
              <a:t> own solutions will always be better than their advice or suggestions</a:t>
            </a:r>
            <a:endParaRPr lang="en-US" sz="4000" dirty="0">
              <a:latin typeface="Candara" pitchFamily="34" charset="0"/>
            </a:endParaRPr>
          </a:p>
        </p:txBody>
      </p:sp>
      <p:sp>
        <p:nvSpPr>
          <p:cNvPr id="35843" name="TextBox 16"/>
          <p:cNvSpPr txBox="1">
            <a:spLocks noChangeArrowheads="1"/>
          </p:cNvSpPr>
          <p:nvPr/>
        </p:nvSpPr>
        <p:spPr bwMode="auto">
          <a:xfrm>
            <a:off x="812800" y="838200"/>
            <a:ext cx="2876108" cy="707886"/>
          </a:xfrm>
          <a:prstGeom prst="rect">
            <a:avLst/>
          </a:prstGeom>
          <a:solidFill>
            <a:srgbClr val="C00000"/>
          </a:solidFill>
          <a:ln w="9525">
            <a:noFill/>
            <a:miter lim="800000"/>
            <a:headEnd/>
            <a:tailEnd/>
          </a:ln>
        </p:spPr>
        <p:txBody>
          <a:bodyPr wrap="none">
            <a:spAutoFit/>
          </a:bodyPr>
          <a:lstStyle/>
          <a:p>
            <a:r>
              <a:rPr lang="en-PH" sz="4000" b="1" dirty="0" smtClean="0">
                <a:solidFill>
                  <a:schemeClr val="bg1"/>
                </a:solidFill>
                <a:latin typeface="Candara" pitchFamily="34" charset="0"/>
              </a:rPr>
              <a:t>In Coaching:</a:t>
            </a:r>
            <a:endParaRPr lang="en-US" sz="4000" b="1" dirty="0">
              <a:solidFill>
                <a:schemeClr val="bg1"/>
              </a:solidFill>
              <a:latin typeface="Candar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p:cTn id="7" dur="1000" fill="hold"/>
                                        <p:tgtEl>
                                          <p:spTgt spid="1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a:grpSpLocks/>
          </p:cNvGrpSpPr>
          <p:nvPr/>
        </p:nvGrpSpPr>
        <p:grpSpPr bwMode="auto">
          <a:xfrm>
            <a:off x="0" y="0"/>
            <a:ext cx="12192000" cy="6858000"/>
            <a:chOff x="0" y="0"/>
            <a:chExt cx="5760" cy="4320"/>
          </a:xfrm>
        </p:grpSpPr>
        <p:pic>
          <p:nvPicPr>
            <p:cNvPr id="37894" name="Picture 19"/>
            <p:cNvPicPr>
              <a:picLocks noChangeAspect="1" noChangeArrowheads="1"/>
            </p:cNvPicPr>
            <p:nvPr/>
          </p:nvPicPr>
          <p:blipFill>
            <a:blip r:embed="rId3" cstate="print"/>
            <a:srcRect/>
            <a:stretch>
              <a:fillRect/>
            </a:stretch>
          </p:blipFill>
          <p:spPr bwMode="auto">
            <a:xfrm>
              <a:off x="0" y="0"/>
              <a:ext cx="5760" cy="2946"/>
            </a:xfrm>
            <a:prstGeom prst="rect">
              <a:avLst/>
            </a:prstGeom>
            <a:noFill/>
            <a:ln w="9525">
              <a:noFill/>
              <a:miter lim="800000"/>
              <a:headEnd/>
              <a:tailEnd/>
            </a:ln>
          </p:spPr>
        </p:pic>
        <p:pic>
          <p:nvPicPr>
            <p:cNvPr id="37895" name="Picture 20"/>
            <p:cNvPicPr>
              <a:picLocks noChangeAspect="1" noChangeArrowheads="1"/>
            </p:cNvPicPr>
            <p:nvPr/>
          </p:nvPicPr>
          <p:blipFill>
            <a:blip r:embed="rId4" cstate="print">
              <a:clrChange>
                <a:clrFrom>
                  <a:srgbClr val="FDFDFD"/>
                </a:clrFrom>
                <a:clrTo>
                  <a:srgbClr val="FDFDFD">
                    <a:alpha val="0"/>
                  </a:srgbClr>
                </a:clrTo>
              </a:clrChange>
              <a:lum bright="80000" contrast="-70000"/>
            </a:blip>
            <a:srcRect/>
            <a:stretch>
              <a:fillRect/>
            </a:stretch>
          </p:blipFill>
          <p:spPr bwMode="auto">
            <a:xfrm>
              <a:off x="432" y="192"/>
              <a:ext cx="4848" cy="3167"/>
            </a:xfrm>
            <a:prstGeom prst="rect">
              <a:avLst/>
            </a:prstGeom>
            <a:noFill/>
            <a:ln w="9525">
              <a:noFill/>
              <a:miter lim="800000"/>
              <a:headEnd/>
              <a:tailEnd/>
            </a:ln>
          </p:spPr>
        </p:pic>
        <p:pic>
          <p:nvPicPr>
            <p:cNvPr id="37896" name="Picture 21"/>
            <p:cNvPicPr>
              <a:picLocks noChangeAspect="1" noChangeArrowheads="1"/>
            </p:cNvPicPr>
            <p:nvPr/>
          </p:nvPicPr>
          <p:blipFill>
            <a:blip r:embed="rId5" cstate="print"/>
            <a:srcRect/>
            <a:stretch>
              <a:fillRect/>
            </a:stretch>
          </p:blipFill>
          <p:spPr bwMode="auto">
            <a:xfrm>
              <a:off x="0" y="2928"/>
              <a:ext cx="1216" cy="1296"/>
            </a:xfrm>
            <a:prstGeom prst="rect">
              <a:avLst/>
            </a:prstGeom>
            <a:noFill/>
            <a:ln w="9525">
              <a:noFill/>
              <a:miter lim="800000"/>
              <a:headEnd/>
              <a:tailEnd/>
            </a:ln>
          </p:spPr>
        </p:pic>
        <p:sp>
          <p:nvSpPr>
            <p:cNvPr id="37897" name="Flowchart: Document 15"/>
            <p:cNvSpPr>
              <a:spLocks noChangeArrowheads="1"/>
            </p:cNvSpPr>
            <p:nvPr/>
          </p:nvSpPr>
          <p:spPr bwMode="auto">
            <a:xfrm rot="10800000" flipH="1">
              <a:off x="0" y="4224"/>
              <a:ext cx="5760" cy="96"/>
            </a:xfrm>
            <a:prstGeom prst="flowChartDocument">
              <a:avLst/>
            </a:prstGeom>
            <a:solidFill>
              <a:srgbClr val="FF0000"/>
            </a:solidFill>
            <a:ln w="76200" algn="ctr">
              <a:noFill/>
              <a:miter lim="800000"/>
              <a:headEnd/>
              <a:tailEnd/>
            </a:ln>
          </p:spPr>
          <p:txBody>
            <a:bodyPr rot="10800000" anchor="ctr"/>
            <a:lstStyle/>
            <a:p>
              <a:pPr algn="ctr"/>
              <a:endParaRPr lang="en-GB">
                <a:solidFill>
                  <a:srgbClr val="FFFFFF"/>
                </a:solidFill>
                <a:latin typeface="Calibri" pitchFamily="34" charset="0"/>
              </a:endParaRPr>
            </a:p>
          </p:txBody>
        </p:sp>
        <p:grpSp>
          <p:nvGrpSpPr>
            <p:cNvPr id="3" name="Group 23"/>
            <p:cNvGrpSpPr>
              <a:grpSpLocks/>
            </p:cNvGrpSpPr>
            <p:nvPr/>
          </p:nvGrpSpPr>
          <p:grpSpPr bwMode="auto">
            <a:xfrm>
              <a:off x="96" y="4224"/>
              <a:ext cx="288" cy="96"/>
              <a:chOff x="48" y="4224"/>
              <a:chExt cx="288" cy="96"/>
            </a:xfrm>
          </p:grpSpPr>
          <p:sp>
            <p:nvSpPr>
              <p:cNvPr id="18" name="5-Point Star 17"/>
              <p:cNvSpPr/>
              <p:nvPr/>
            </p:nvSpPr>
            <p:spPr>
              <a:xfrm>
                <a:off x="48" y="4224"/>
                <a:ext cx="96" cy="9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5-Point Star 11"/>
              <p:cNvSpPr/>
              <p:nvPr/>
            </p:nvSpPr>
            <p:spPr>
              <a:xfrm>
                <a:off x="144" y="4224"/>
                <a:ext cx="96" cy="9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5-Point Star 19"/>
              <p:cNvSpPr/>
              <p:nvPr/>
            </p:nvSpPr>
            <p:spPr>
              <a:xfrm>
                <a:off x="240" y="4224"/>
                <a:ext cx="96" cy="9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pic>
        <p:nvPicPr>
          <p:cNvPr id="37891" name="Picture 2" descr="http://estaticos03.elmundo.es/elmundo/imagenes/2012/03/09/galicia/1331315537_0.jpg"/>
          <p:cNvPicPr>
            <a:picLocks noChangeAspect="1" noChangeArrowheads="1"/>
          </p:cNvPicPr>
          <p:nvPr/>
        </p:nvPicPr>
        <p:blipFill>
          <a:blip r:embed="rId6" cstate="print"/>
          <a:srcRect/>
          <a:stretch>
            <a:fillRect/>
          </a:stretch>
        </p:blipFill>
        <p:spPr bwMode="auto">
          <a:xfrm>
            <a:off x="0" y="0"/>
            <a:ext cx="7823200" cy="6858000"/>
          </a:xfrm>
          <a:prstGeom prst="rect">
            <a:avLst/>
          </a:prstGeom>
          <a:noFill/>
          <a:ln w="9525">
            <a:noFill/>
            <a:miter lim="800000"/>
            <a:headEnd/>
            <a:tailEnd/>
          </a:ln>
        </p:spPr>
      </p:pic>
      <p:sp>
        <p:nvSpPr>
          <p:cNvPr id="22" name="Rectangle 21"/>
          <p:cNvSpPr/>
          <p:nvPr/>
        </p:nvSpPr>
        <p:spPr>
          <a:xfrm>
            <a:off x="7721600" y="0"/>
            <a:ext cx="4572000" cy="68580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H"/>
          </a:p>
        </p:txBody>
      </p:sp>
      <p:sp>
        <p:nvSpPr>
          <p:cNvPr id="37893" name="TextBox 22"/>
          <p:cNvSpPr txBox="1">
            <a:spLocks noChangeArrowheads="1"/>
          </p:cNvSpPr>
          <p:nvPr/>
        </p:nvSpPr>
        <p:spPr bwMode="auto">
          <a:xfrm>
            <a:off x="6908800" y="685800"/>
            <a:ext cx="5283200" cy="5416868"/>
          </a:xfrm>
          <a:prstGeom prst="rect">
            <a:avLst/>
          </a:prstGeom>
          <a:noFill/>
          <a:ln w="9525">
            <a:noFill/>
            <a:miter lim="800000"/>
            <a:headEnd/>
            <a:tailEnd/>
          </a:ln>
        </p:spPr>
        <p:txBody>
          <a:bodyPr>
            <a:spAutoFit/>
          </a:bodyPr>
          <a:lstStyle/>
          <a:p>
            <a:pPr algn="r"/>
            <a:r>
              <a:rPr lang="en-US" sz="3200" b="1" i="1" dirty="0">
                <a:solidFill>
                  <a:schemeClr val="bg1"/>
                </a:solidFill>
                <a:latin typeface="Candara" pitchFamily="34" charset="0"/>
              </a:rPr>
              <a:t>“Coaching is </a:t>
            </a:r>
          </a:p>
          <a:p>
            <a:pPr algn="r"/>
            <a:r>
              <a:rPr lang="en-US" sz="3200" b="1" i="1" dirty="0">
                <a:solidFill>
                  <a:schemeClr val="bg1"/>
                </a:solidFill>
                <a:latin typeface="Candara" pitchFamily="34" charset="0"/>
              </a:rPr>
              <a:t>a way of managing, </a:t>
            </a:r>
          </a:p>
          <a:p>
            <a:pPr algn="r"/>
            <a:r>
              <a:rPr lang="en-US" sz="3200" b="1" i="1" dirty="0">
                <a:solidFill>
                  <a:schemeClr val="bg1"/>
                </a:solidFill>
                <a:latin typeface="Candara" pitchFamily="34" charset="0"/>
              </a:rPr>
              <a:t>a way of treating people, a way of thinking, </a:t>
            </a:r>
          </a:p>
          <a:p>
            <a:pPr algn="r"/>
            <a:r>
              <a:rPr lang="en-US" sz="3200" b="1" i="1" dirty="0">
                <a:solidFill>
                  <a:schemeClr val="bg1"/>
                </a:solidFill>
                <a:latin typeface="Candara" pitchFamily="34" charset="0"/>
              </a:rPr>
              <a:t>a way of being.”</a:t>
            </a:r>
          </a:p>
          <a:p>
            <a:pPr algn="r"/>
            <a:endParaRPr lang="en-US" sz="2800" b="1" i="1" dirty="0">
              <a:solidFill>
                <a:schemeClr val="bg1"/>
              </a:solidFill>
              <a:latin typeface="Candara" pitchFamily="34" charset="0"/>
            </a:endParaRPr>
          </a:p>
          <a:p>
            <a:pPr algn="r"/>
            <a:endParaRPr lang="en-US" sz="2800" b="1" i="1" dirty="0">
              <a:solidFill>
                <a:schemeClr val="bg1"/>
              </a:solidFill>
              <a:latin typeface="Candara" pitchFamily="34" charset="0"/>
            </a:endParaRPr>
          </a:p>
          <a:p>
            <a:pPr algn="r"/>
            <a:endParaRPr lang="en-US" sz="2800" b="1" i="1" dirty="0">
              <a:solidFill>
                <a:schemeClr val="bg1"/>
              </a:solidFill>
              <a:latin typeface="Candara" pitchFamily="34" charset="0"/>
            </a:endParaRPr>
          </a:p>
          <a:p>
            <a:pPr algn="r"/>
            <a:r>
              <a:rPr lang="en-US" sz="2800" b="1" i="1" dirty="0">
                <a:solidFill>
                  <a:schemeClr val="bg1"/>
                </a:solidFill>
                <a:latin typeface="Candara" pitchFamily="34" charset="0"/>
              </a:rPr>
              <a:t>John Whitmore</a:t>
            </a:r>
          </a:p>
          <a:p>
            <a:pPr algn="r"/>
            <a:r>
              <a:rPr lang="en-US" sz="2800" b="1" i="1" dirty="0">
                <a:solidFill>
                  <a:schemeClr val="bg1"/>
                </a:solidFill>
                <a:latin typeface="Candara" pitchFamily="34" charset="0"/>
              </a:rPr>
              <a:t>(Author of Coaching for Performance)</a:t>
            </a:r>
          </a:p>
          <a:p>
            <a:pPr algn="r"/>
            <a:endParaRPr lang="en-PH"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0200" y="0"/>
            <a:ext cx="10018713" cy="908756"/>
          </a:xfrm>
        </p:spPr>
        <p:txBody>
          <a:bodyPr/>
          <a:lstStyle/>
          <a:p>
            <a:r>
              <a:rPr lang="en-US" dirty="0" smtClean="0"/>
              <a:t>MC 3, 2015</a:t>
            </a:r>
            <a:endParaRPr lang="en-US" dirty="0"/>
          </a:p>
        </p:txBody>
      </p:sp>
      <p:pic>
        <p:nvPicPr>
          <p:cNvPr id="5" name="Content Placeholder 4" descr="Screen Shot 2015-06-28 at 10.38.26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3214" t="11983" r="12842" b="11847"/>
          <a:stretch/>
        </p:blipFill>
        <p:spPr>
          <a:xfrm>
            <a:off x="1230002" y="832556"/>
            <a:ext cx="10637441" cy="6025444"/>
          </a:xfrm>
        </p:spPr>
      </p:pic>
      <p:pic>
        <p:nvPicPr>
          <p:cNvPr id="3" name="Picture 2"/>
          <p:cNvPicPr>
            <a:picLocks noChangeAspect="1"/>
          </p:cNvPicPr>
          <p:nvPr/>
        </p:nvPicPr>
        <p:blipFill>
          <a:blip r:embed="rId3"/>
          <a:stretch>
            <a:fillRect/>
          </a:stretch>
        </p:blipFill>
        <p:spPr>
          <a:xfrm>
            <a:off x="5404558" y="2672930"/>
            <a:ext cx="3733800" cy="2133600"/>
          </a:xfrm>
          <a:prstGeom prst="rect">
            <a:avLst/>
          </a:prstGeom>
        </p:spPr>
      </p:pic>
    </p:spTree>
    <p:extLst>
      <p:ext uri="{BB962C8B-B14F-4D97-AF65-F5344CB8AC3E}">
        <p14:creationId xmlns:p14="http://schemas.microsoft.com/office/powerpoint/2010/main" val="193465431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a:grpSpLocks/>
          </p:cNvGrpSpPr>
          <p:nvPr/>
        </p:nvGrpSpPr>
        <p:grpSpPr bwMode="auto">
          <a:xfrm>
            <a:off x="0" y="0"/>
            <a:ext cx="12192000" cy="6858000"/>
            <a:chOff x="0" y="0"/>
            <a:chExt cx="5760" cy="4320"/>
          </a:xfrm>
        </p:grpSpPr>
        <p:pic>
          <p:nvPicPr>
            <p:cNvPr id="38930" name="Picture 19"/>
            <p:cNvPicPr>
              <a:picLocks noChangeAspect="1" noChangeArrowheads="1"/>
            </p:cNvPicPr>
            <p:nvPr/>
          </p:nvPicPr>
          <p:blipFill>
            <a:blip r:embed="rId3" cstate="print"/>
            <a:srcRect/>
            <a:stretch>
              <a:fillRect/>
            </a:stretch>
          </p:blipFill>
          <p:spPr bwMode="auto">
            <a:xfrm>
              <a:off x="0" y="0"/>
              <a:ext cx="5760" cy="2946"/>
            </a:xfrm>
            <a:prstGeom prst="rect">
              <a:avLst/>
            </a:prstGeom>
            <a:noFill/>
            <a:ln w="9525">
              <a:noFill/>
              <a:miter lim="800000"/>
              <a:headEnd/>
              <a:tailEnd/>
            </a:ln>
          </p:spPr>
        </p:pic>
        <p:pic>
          <p:nvPicPr>
            <p:cNvPr id="38931" name="Picture 20"/>
            <p:cNvPicPr>
              <a:picLocks noChangeAspect="1" noChangeArrowheads="1"/>
            </p:cNvPicPr>
            <p:nvPr/>
          </p:nvPicPr>
          <p:blipFill>
            <a:blip r:embed="rId4" cstate="print">
              <a:clrChange>
                <a:clrFrom>
                  <a:srgbClr val="FDFDFD"/>
                </a:clrFrom>
                <a:clrTo>
                  <a:srgbClr val="FDFDFD">
                    <a:alpha val="0"/>
                  </a:srgbClr>
                </a:clrTo>
              </a:clrChange>
              <a:lum bright="80000" contrast="-70000"/>
            </a:blip>
            <a:srcRect/>
            <a:stretch>
              <a:fillRect/>
            </a:stretch>
          </p:blipFill>
          <p:spPr bwMode="auto">
            <a:xfrm>
              <a:off x="432" y="192"/>
              <a:ext cx="4848" cy="3167"/>
            </a:xfrm>
            <a:prstGeom prst="rect">
              <a:avLst/>
            </a:prstGeom>
            <a:noFill/>
            <a:ln w="9525">
              <a:noFill/>
              <a:miter lim="800000"/>
              <a:headEnd/>
              <a:tailEnd/>
            </a:ln>
          </p:spPr>
        </p:pic>
        <p:pic>
          <p:nvPicPr>
            <p:cNvPr id="38932" name="Picture 21"/>
            <p:cNvPicPr>
              <a:picLocks noChangeAspect="1" noChangeArrowheads="1"/>
            </p:cNvPicPr>
            <p:nvPr/>
          </p:nvPicPr>
          <p:blipFill>
            <a:blip r:embed="rId5" cstate="print"/>
            <a:srcRect/>
            <a:stretch>
              <a:fillRect/>
            </a:stretch>
          </p:blipFill>
          <p:spPr bwMode="auto">
            <a:xfrm>
              <a:off x="0" y="2928"/>
              <a:ext cx="1216" cy="1296"/>
            </a:xfrm>
            <a:prstGeom prst="rect">
              <a:avLst/>
            </a:prstGeom>
            <a:noFill/>
            <a:ln w="9525">
              <a:noFill/>
              <a:miter lim="800000"/>
              <a:headEnd/>
              <a:tailEnd/>
            </a:ln>
          </p:spPr>
        </p:pic>
        <p:sp>
          <p:nvSpPr>
            <p:cNvPr id="38933" name="Flowchart: Document 15"/>
            <p:cNvSpPr>
              <a:spLocks noChangeArrowheads="1"/>
            </p:cNvSpPr>
            <p:nvPr/>
          </p:nvSpPr>
          <p:spPr bwMode="auto">
            <a:xfrm rot="10800000" flipH="1">
              <a:off x="0" y="4224"/>
              <a:ext cx="5760" cy="96"/>
            </a:xfrm>
            <a:prstGeom prst="flowChartDocument">
              <a:avLst/>
            </a:prstGeom>
            <a:solidFill>
              <a:srgbClr val="FF0000"/>
            </a:solidFill>
            <a:ln w="76200" algn="ctr">
              <a:noFill/>
              <a:miter lim="800000"/>
              <a:headEnd/>
              <a:tailEnd/>
            </a:ln>
          </p:spPr>
          <p:txBody>
            <a:bodyPr rot="10800000" anchor="ctr"/>
            <a:lstStyle/>
            <a:p>
              <a:pPr algn="ctr"/>
              <a:endParaRPr lang="en-GB">
                <a:solidFill>
                  <a:srgbClr val="FFFFFF"/>
                </a:solidFill>
                <a:latin typeface="Calibri" pitchFamily="34" charset="0"/>
              </a:endParaRPr>
            </a:p>
          </p:txBody>
        </p:sp>
        <p:grpSp>
          <p:nvGrpSpPr>
            <p:cNvPr id="3" name="Group 23"/>
            <p:cNvGrpSpPr>
              <a:grpSpLocks/>
            </p:cNvGrpSpPr>
            <p:nvPr/>
          </p:nvGrpSpPr>
          <p:grpSpPr bwMode="auto">
            <a:xfrm>
              <a:off x="96" y="4224"/>
              <a:ext cx="288" cy="96"/>
              <a:chOff x="48" y="4224"/>
              <a:chExt cx="288" cy="96"/>
            </a:xfrm>
          </p:grpSpPr>
          <p:sp>
            <p:nvSpPr>
              <p:cNvPr id="18" name="5-Point Star 17"/>
              <p:cNvSpPr/>
              <p:nvPr/>
            </p:nvSpPr>
            <p:spPr>
              <a:xfrm>
                <a:off x="48" y="4224"/>
                <a:ext cx="96" cy="9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5-Point Star 11"/>
              <p:cNvSpPr/>
              <p:nvPr/>
            </p:nvSpPr>
            <p:spPr>
              <a:xfrm>
                <a:off x="144" y="4224"/>
                <a:ext cx="96" cy="9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5-Point Star 19"/>
              <p:cNvSpPr/>
              <p:nvPr/>
            </p:nvSpPr>
            <p:spPr>
              <a:xfrm>
                <a:off x="240" y="4224"/>
                <a:ext cx="96" cy="9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pic>
        <p:nvPicPr>
          <p:cNvPr id="38916" name="Picture 2" descr="http://facs.phillipmartin.info/facs_guidance_counsel%20.gif"/>
          <p:cNvPicPr>
            <a:picLocks noChangeAspect="1" noChangeArrowheads="1"/>
          </p:cNvPicPr>
          <p:nvPr/>
        </p:nvPicPr>
        <p:blipFill>
          <a:blip r:embed="rId6" cstate="print"/>
          <a:srcRect/>
          <a:stretch>
            <a:fillRect/>
          </a:stretch>
        </p:blipFill>
        <p:spPr bwMode="auto">
          <a:xfrm>
            <a:off x="8803218" y="685800"/>
            <a:ext cx="3388783" cy="1828800"/>
          </a:xfrm>
          <a:prstGeom prst="rect">
            <a:avLst/>
          </a:prstGeom>
          <a:noFill/>
          <a:ln w="9525">
            <a:noFill/>
            <a:miter lim="800000"/>
            <a:headEnd/>
            <a:tailEnd/>
          </a:ln>
        </p:spPr>
      </p:pic>
      <p:sp>
        <p:nvSpPr>
          <p:cNvPr id="38917" name="TextBox 14"/>
          <p:cNvSpPr txBox="1">
            <a:spLocks noChangeArrowheads="1"/>
          </p:cNvSpPr>
          <p:nvPr/>
        </p:nvSpPr>
        <p:spPr bwMode="auto">
          <a:xfrm>
            <a:off x="406400" y="1447800"/>
            <a:ext cx="8636000" cy="1066800"/>
          </a:xfrm>
          <a:prstGeom prst="rect">
            <a:avLst/>
          </a:prstGeom>
          <a:noFill/>
          <a:ln w="9525">
            <a:noFill/>
            <a:miter lim="800000"/>
            <a:headEnd/>
            <a:tailEnd/>
          </a:ln>
        </p:spPr>
        <p:txBody>
          <a:bodyPr>
            <a:spAutoFit/>
          </a:bodyPr>
          <a:lstStyle/>
          <a:p>
            <a:pPr marL="468313" indent="-468313">
              <a:tabLst>
                <a:tab pos="468313" algn="l"/>
              </a:tabLst>
            </a:pPr>
            <a:endParaRPr lang="en-US" sz="3200" b="1">
              <a:latin typeface="Calibri" pitchFamily="34" charset="0"/>
            </a:endParaRPr>
          </a:p>
          <a:p>
            <a:pPr marL="468313" indent="-468313">
              <a:tabLst>
                <a:tab pos="468313" algn="l"/>
              </a:tabLst>
            </a:pPr>
            <a:endParaRPr lang="en-US" sz="3200" b="1">
              <a:latin typeface="Calibri" pitchFamily="34" charset="0"/>
            </a:endParaRPr>
          </a:p>
        </p:txBody>
      </p:sp>
      <p:sp>
        <p:nvSpPr>
          <p:cNvPr id="16" name="TextBox 15"/>
          <p:cNvSpPr txBox="1">
            <a:spLocks noChangeArrowheads="1"/>
          </p:cNvSpPr>
          <p:nvPr/>
        </p:nvSpPr>
        <p:spPr bwMode="auto">
          <a:xfrm>
            <a:off x="406400" y="2286000"/>
            <a:ext cx="11785600" cy="4524315"/>
          </a:xfrm>
          <a:prstGeom prst="rect">
            <a:avLst/>
          </a:prstGeom>
          <a:noFill/>
          <a:ln w="9525">
            <a:noFill/>
            <a:miter lim="800000"/>
            <a:headEnd/>
            <a:tailEnd/>
          </a:ln>
        </p:spPr>
        <p:txBody>
          <a:bodyPr>
            <a:spAutoFit/>
          </a:bodyPr>
          <a:lstStyle/>
          <a:p>
            <a:pPr marL="468313" indent="-468313">
              <a:tabLst>
                <a:tab pos="468313" algn="l"/>
              </a:tabLst>
            </a:pPr>
            <a:r>
              <a:rPr lang="en-US" sz="3200" b="1" i="1">
                <a:latin typeface="Calibri" pitchFamily="34" charset="0"/>
                <a:sym typeface="Wingdings" pitchFamily="2" charset="2"/>
              </a:rPr>
              <a:t>Its uses. . .                 You can use a coach to </a:t>
            </a:r>
          </a:p>
          <a:p>
            <a:pPr marL="468313" indent="-468313">
              <a:tabLst>
                <a:tab pos="468313" algn="l"/>
              </a:tabLst>
            </a:pPr>
            <a:r>
              <a:rPr lang="en-US" sz="3200" b="1" i="1">
                <a:latin typeface="Calibri" pitchFamily="34" charset="0"/>
                <a:sym typeface="Wingdings" pitchFamily="2" charset="2"/>
              </a:rPr>
              <a:t>                                   get your personal life together, </a:t>
            </a:r>
          </a:p>
          <a:p>
            <a:pPr marL="468313" indent="-468313">
              <a:tabLst>
                <a:tab pos="468313" algn="l"/>
              </a:tabLst>
            </a:pPr>
            <a:r>
              <a:rPr lang="en-US" sz="3200" b="1" i="1">
                <a:latin typeface="Calibri" pitchFamily="34" charset="0"/>
                <a:sym typeface="Wingdings" pitchFamily="2" charset="2"/>
              </a:rPr>
              <a:t>                                   to set and reach goals, </a:t>
            </a:r>
          </a:p>
          <a:p>
            <a:pPr marL="468313" indent="-468313">
              <a:tabLst>
                <a:tab pos="468313" algn="l"/>
              </a:tabLst>
            </a:pPr>
            <a:r>
              <a:rPr lang="en-US" sz="3200" b="1" i="1">
                <a:latin typeface="Calibri" pitchFamily="34" charset="0"/>
                <a:sym typeface="Wingdings" pitchFamily="2" charset="2"/>
              </a:rPr>
              <a:t>                                   start and expand a business, </a:t>
            </a:r>
          </a:p>
          <a:p>
            <a:pPr marL="468313" indent="-468313">
              <a:tabLst>
                <a:tab pos="468313" algn="l"/>
              </a:tabLst>
            </a:pPr>
            <a:r>
              <a:rPr lang="en-US" sz="3200" b="1" i="1">
                <a:latin typeface="Calibri" pitchFamily="34" charset="0"/>
                <a:sym typeface="Wingdings" pitchFamily="2" charset="2"/>
              </a:rPr>
              <a:t>                                   get ahead faster in business, </a:t>
            </a:r>
          </a:p>
          <a:p>
            <a:pPr marL="468313" indent="-468313">
              <a:tabLst>
                <a:tab pos="468313" algn="l"/>
              </a:tabLst>
            </a:pPr>
            <a:r>
              <a:rPr lang="en-US" sz="3200" b="1" i="1">
                <a:latin typeface="Calibri" pitchFamily="34" charset="0"/>
                <a:sym typeface="Wingdings" pitchFamily="2" charset="2"/>
              </a:rPr>
              <a:t>                          improve your job performance     and		        communicate better with everyone</a:t>
            </a:r>
            <a:r>
              <a:rPr lang="en-US" sz="3200" b="1" i="1">
                <a:solidFill>
                  <a:srgbClr val="006600"/>
                </a:solidFill>
                <a:latin typeface="Calibri" pitchFamily="34" charset="0"/>
                <a:sym typeface="Wingdings" pitchFamily="2" charset="2"/>
              </a:rPr>
              <a:t>.</a:t>
            </a:r>
          </a:p>
          <a:p>
            <a:pPr marL="468313" indent="-468313">
              <a:tabLst>
                <a:tab pos="468313" algn="l"/>
              </a:tabLst>
            </a:pPr>
            <a:r>
              <a:rPr lang="en-US" sz="3200" b="1">
                <a:latin typeface="Calibri" pitchFamily="34" charset="0"/>
                <a:sym typeface="Wingdings" pitchFamily="2" charset="2"/>
              </a:rPr>
              <a:t>                            </a:t>
            </a:r>
            <a:r>
              <a:rPr lang="en-US" sz="2800" b="1">
                <a:latin typeface="Calibri" pitchFamily="34" charset="0"/>
                <a:sym typeface="Wingdings" pitchFamily="2" charset="2"/>
              </a:rPr>
              <a:t>Thomas Leonard</a:t>
            </a:r>
          </a:p>
          <a:p>
            <a:pPr marL="468313" indent="-468313">
              <a:tabLst>
                <a:tab pos="468313" algn="l"/>
              </a:tabLst>
            </a:pPr>
            <a:r>
              <a:rPr lang="en-US" sz="3200" b="1">
                <a:latin typeface="Calibri" pitchFamily="34" charset="0"/>
                <a:sym typeface="Wingdings" pitchFamily="2" charset="2"/>
              </a:rPr>
              <a:t>                             </a:t>
            </a:r>
            <a:r>
              <a:rPr lang="en-US" sz="2000" b="1">
                <a:solidFill>
                  <a:srgbClr val="006600"/>
                </a:solidFill>
                <a:latin typeface="Calibri" pitchFamily="34" charset="0"/>
                <a:sym typeface="Wingdings" pitchFamily="2" charset="2"/>
              </a:rPr>
              <a:t>father of modern coaching</a:t>
            </a:r>
            <a:r>
              <a:rPr lang="en-US" sz="3200" b="1">
                <a:latin typeface="Calibri" pitchFamily="34" charset="0"/>
                <a:sym typeface="Wingdings" pitchFamily="2" charset="2"/>
              </a:rPr>
              <a:t>  </a:t>
            </a:r>
            <a:endParaRPr lang="en-US" sz="3200" b="1">
              <a:latin typeface="Calibri" pitchFamily="34" charset="0"/>
            </a:endParaRPr>
          </a:p>
        </p:txBody>
      </p:sp>
      <p:pic>
        <p:nvPicPr>
          <p:cNvPr id="38920" name="Picture 23" descr="http://www.boonekarlberg.com/uploads/images/thomas_leonard_sm.jpg"/>
          <p:cNvPicPr>
            <a:picLocks noChangeAspect="1" noChangeArrowheads="1"/>
          </p:cNvPicPr>
          <p:nvPr/>
        </p:nvPicPr>
        <p:blipFill>
          <a:blip r:embed="rId7" cstate="print"/>
          <a:srcRect/>
          <a:stretch>
            <a:fillRect/>
          </a:stretch>
        </p:blipFill>
        <p:spPr bwMode="auto">
          <a:xfrm>
            <a:off x="6502400" y="0"/>
            <a:ext cx="5689600" cy="6858000"/>
          </a:xfrm>
          <a:prstGeom prst="rect">
            <a:avLst/>
          </a:prstGeom>
          <a:noFill/>
          <a:ln w="9525">
            <a:noFill/>
            <a:miter lim="800000"/>
            <a:headEnd/>
            <a:tailEnd/>
          </a:ln>
        </p:spPr>
      </p:pic>
      <p:sp>
        <p:nvSpPr>
          <p:cNvPr id="21" name="Rectangle 20"/>
          <p:cNvSpPr/>
          <p:nvPr/>
        </p:nvSpPr>
        <p:spPr>
          <a:xfrm>
            <a:off x="0" y="0"/>
            <a:ext cx="6807200" cy="68580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H"/>
          </a:p>
        </p:txBody>
      </p:sp>
      <p:sp>
        <p:nvSpPr>
          <p:cNvPr id="38922" name="TextBox 21"/>
          <p:cNvSpPr txBox="1">
            <a:spLocks noChangeArrowheads="1"/>
          </p:cNvSpPr>
          <p:nvPr/>
        </p:nvSpPr>
        <p:spPr bwMode="auto">
          <a:xfrm>
            <a:off x="406400" y="1066801"/>
            <a:ext cx="6096000" cy="3385542"/>
          </a:xfrm>
          <a:prstGeom prst="rect">
            <a:avLst/>
          </a:prstGeom>
          <a:noFill/>
          <a:ln w="9525">
            <a:noFill/>
            <a:miter lim="800000"/>
            <a:headEnd/>
            <a:tailEnd/>
          </a:ln>
        </p:spPr>
        <p:txBody>
          <a:bodyPr>
            <a:spAutoFit/>
          </a:bodyPr>
          <a:lstStyle/>
          <a:p>
            <a:r>
              <a:rPr lang="en-US" sz="2800" b="1" i="1">
                <a:solidFill>
                  <a:schemeClr val="bg1"/>
                </a:solidFill>
                <a:latin typeface="Candara" pitchFamily="34" charset="0"/>
                <a:sym typeface="Wingdings" pitchFamily="2" charset="2"/>
              </a:rPr>
              <a:t>“You can use a coach to </a:t>
            </a:r>
          </a:p>
          <a:p>
            <a:r>
              <a:rPr lang="en-US" sz="2800" b="1" i="1">
                <a:solidFill>
                  <a:schemeClr val="bg1"/>
                </a:solidFill>
                <a:latin typeface="Candara" pitchFamily="34" charset="0"/>
                <a:sym typeface="Wingdings" pitchFamily="2" charset="2"/>
              </a:rPr>
              <a:t>get your personal life together, </a:t>
            </a:r>
          </a:p>
          <a:p>
            <a:r>
              <a:rPr lang="en-US" sz="2800" b="1" i="1">
                <a:solidFill>
                  <a:schemeClr val="bg1"/>
                </a:solidFill>
                <a:latin typeface="Candara" pitchFamily="34" charset="0"/>
                <a:sym typeface="Wingdings" pitchFamily="2" charset="2"/>
              </a:rPr>
              <a:t>to set and reach goals, stand and expand a business, </a:t>
            </a:r>
          </a:p>
          <a:p>
            <a:r>
              <a:rPr lang="en-US" sz="2800" b="1" i="1">
                <a:solidFill>
                  <a:schemeClr val="bg1"/>
                </a:solidFill>
                <a:latin typeface="Candara" pitchFamily="34" charset="0"/>
                <a:sym typeface="Wingdings" pitchFamily="2" charset="2"/>
              </a:rPr>
              <a:t> get ahead faster in business, </a:t>
            </a:r>
          </a:p>
          <a:p>
            <a:r>
              <a:rPr lang="en-US" sz="2800" b="1" i="1">
                <a:solidFill>
                  <a:schemeClr val="bg1"/>
                </a:solidFill>
                <a:latin typeface="Candara" pitchFamily="34" charset="0"/>
                <a:sym typeface="Wingdings" pitchFamily="2" charset="2"/>
              </a:rPr>
              <a:t> improve your job performance     and communicate better with everyone”.</a:t>
            </a:r>
            <a:r>
              <a:rPr lang="en-US" b="1" i="1">
                <a:solidFill>
                  <a:srgbClr val="006600"/>
                </a:solidFill>
                <a:latin typeface="Calibri" pitchFamily="34" charset="0"/>
                <a:sym typeface="Wingdings" pitchFamily="2" charset="2"/>
              </a:rPr>
              <a:t>.</a:t>
            </a:r>
          </a:p>
          <a:p>
            <a:endParaRPr lang="en-PH"/>
          </a:p>
        </p:txBody>
      </p:sp>
      <p:sp>
        <p:nvSpPr>
          <p:cNvPr id="38923" name="TextBox 22"/>
          <p:cNvSpPr txBox="1">
            <a:spLocks noChangeArrowheads="1"/>
          </p:cNvSpPr>
          <p:nvPr/>
        </p:nvSpPr>
        <p:spPr bwMode="auto">
          <a:xfrm>
            <a:off x="4470400" y="4333876"/>
            <a:ext cx="7416800" cy="2524125"/>
          </a:xfrm>
          <a:prstGeom prst="rect">
            <a:avLst/>
          </a:prstGeom>
          <a:noFill/>
          <a:ln w="9525">
            <a:noFill/>
            <a:miter lim="800000"/>
            <a:headEnd/>
            <a:tailEnd/>
          </a:ln>
        </p:spPr>
        <p:txBody>
          <a:bodyPr>
            <a:spAutoFit/>
          </a:bodyPr>
          <a:lstStyle/>
          <a:p>
            <a:pPr algn="r"/>
            <a:endParaRPr lang="en-US" sz="2800" b="1" i="1">
              <a:solidFill>
                <a:schemeClr val="bg1"/>
              </a:solidFill>
              <a:latin typeface="Candara" pitchFamily="34" charset="0"/>
            </a:endParaRPr>
          </a:p>
          <a:p>
            <a:pPr algn="r"/>
            <a:endParaRPr lang="en-US" sz="2800" b="1" i="1">
              <a:solidFill>
                <a:schemeClr val="bg1"/>
              </a:solidFill>
              <a:latin typeface="Candara" pitchFamily="34" charset="0"/>
            </a:endParaRPr>
          </a:p>
          <a:p>
            <a:pPr algn="r"/>
            <a:endParaRPr lang="en-US" sz="2800" b="1" i="1">
              <a:solidFill>
                <a:schemeClr val="bg1"/>
              </a:solidFill>
              <a:latin typeface="Candara" pitchFamily="34" charset="0"/>
            </a:endParaRPr>
          </a:p>
          <a:p>
            <a:pPr algn="r"/>
            <a:r>
              <a:rPr lang="en-US" sz="2800" b="1" i="1">
                <a:solidFill>
                  <a:schemeClr val="bg1"/>
                </a:solidFill>
                <a:latin typeface="Candara" pitchFamily="34" charset="0"/>
              </a:rPr>
              <a:t>Thomas Leonard</a:t>
            </a:r>
          </a:p>
          <a:p>
            <a:pPr algn="r"/>
            <a:r>
              <a:rPr lang="en-US" sz="2800" b="1" i="1">
                <a:solidFill>
                  <a:schemeClr val="bg1"/>
                </a:solidFill>
                <a:latin typeface="Candara" pitchFamily="34" charset="0"/>
              </a:rPr>
              <a:t>(Father of Modern  Coaching)</a:t>
            </a:r>
          </a:p>
          <a:p>
            <a:pPr algn="r"/>
            <a:endParaRPr lang="en-PH"/>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ts2.mm.bing.net/th?id=HN.608044589071074930&amp;pid=1.7"/>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sp>
        <p:nvSpPr>
          <p:cNvPr id="3" name="TextBox 2"/>
          <p:cNvSpPr txBox="1">
            <a:spLocks noChangeArrowheads="1"/>
          </p:cNvSpPr>
          <p:nvPr/>
        </p:nvSpPr>
        <p:spPr bwMode="auto">
          <a:xfrm>
            <a:off x="1422400" y="3276600"/>
            <a:ext cx="10363200" cy="3170238"/>
          </a:xfrm>
          <a:prstGeom prst="rect">
            <a:avLst/>
          </a:prstGeom>
          <a:noFill/>
          <a:ln w="9525">
            <a:noFill/>
            <a:miter lim="800000"/>
            <a:headEnd/>
            <a:tailEnd/>
          </a:ln>
        </p:spPr>
        <p:txBody>
          <a:bodyPr>
            <a:spAutoFit/>
          </a:bodyPr>
          <a:lstStyle/>
          <a:p>
            <a:pPr marL="468313" indent="-468313">
              <a:tabLst>
                <a:tab pos="468313" algn="l"/>
              </a:tabLst>
              <a:defRPr/>
            </a:pPr>
            <a:endParaRPr lang="en-US" sz="3200" b="1" i="1" dirty="0">
              <a:solidFill>
                <a:srgbClr val="006600"/>
              </a:solidFill>
              <a:latin typeface="Calibri" pitchFamily="34" charset="0"/>
              <a:sym typeface="Wingdings" pitchFamily="2" charset="2"/>
            </a:endParaRPr>
          </a:p>
          <a:p>
            <a:pPr>
              <a:defRPr/>
            </a:pPr>
            <a:r>
              <a:rPr lang="en-US" sz="3200" b="1" dirty="0">
                <a:solidFill>
                  <a:schemeClr val="bg1"/>
                </a:solidFill>
                <a:latin typeface="Candara" pitchFamily="34" charset="0"/>
                <a:sym typeface="Wingdings" pitchFamily="2" charset="2"/>
              </a:rPr>
              <a:t>“</a:t>
            </a:r>
            <a:r>
              <a:rPr lang="en-US" sz="3200" b="1" i="1" dirty="0">
                <a:solidFill>
                  <a:schemeClr val="bg1"/>
                </a:solidFill>
                <a:latin typeface="Candara" pitchFamily="34" charset="0"/>
                <a:sym typeface="Wingdings" pitchFamily="2" charset="2"/>
              </a:rPr>
              <a:t>Leading people where they want to go”</a:t>
            </a:r>
          </a:p>
          <a:p>
            <a:pPr marL="468313" indent="-468313">
              <a:tabLst>
                <a:tab pos="468313" algn="l"/>
              </a:tabLst>
              <a:defRPr/>
            </a:pPr>
            <a:endParaRPr lang="en-US" sz="4000" b="1" dirty="0">
              <a:latin typeface="Calibri" pitchFamily="34" charset="0"/>
              <a:sym typeface="Wingdings" pitchFamily="2" charset="2"/>
            </a:endParaRPr>
          </a:p>
          <a:p>
            <a:pPr marL="468313" indent="-468313" algn="r">
              <a:tabLst>
                <a:tab pos="468313" algn="l"/>
              </a:tabLst>
              <a:defRPr/>
            </a:pPr>
            <a:r>
              <a:rPr lang="en-US" sz="3200" b="1" dirty="0">
                <a:solidFill>
                  <a:schemeClr val="bg1"/>
                </a:solidFill>
                <a:latin typeface="Calibri" pitchFamily="34" charset="0"/>
                <a:sym typeface="Wingdings" pitchFamily="2" charset="2"/>
              </a:rPr>
              <a:t>Judy Barber</a:t>
            </a:r>
          </a:p>
          <a:p>
            <a:pPr marL="468313" indent="-468313">
              <a:tabLst>
                <a:tab pos="468313" algn="l"/>
              </a:tabLst>
              <a:defRPr/>
            </a:pPr>
            <a:endParaRPr lang="en-US" sz="3200" b="1" dirty="0">
              <a:latin typeface="Calibri" pitchFamily="34" charset="0"/>
            </a:endParaRPr>
          </a:p>
          <a:p>
            <a:pPr marL="468313" indent="-468313">
              <a:tabLst>
                <a:tab pos="468313" algn="l"/>
              </a:tabLst>
              <a:defRPr/>
            </a:pPr>
            <a:endParaRPr lang="en-US" sz="3200" b="1" dirty="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711201" y="381000"/>
            <a:ext cx="5370381" cy="707886"/>
          </a:xfrm>
          <a:prstGeom prst="rect">
            <a:avLst/>
          </a:prstGeom>
          <a:solidFill>
            <a:srgbClr val="C00000"/>
          </a:solidFill>
        </p:spPr>
        <p:txBody>
          <a:bodyPr wrap="none" rtlCol="0">
            <a:spAutoFit/>
          </a:bodyPr>
          <a:lstStyle/>
          <a:p>
            <a:r>
              <a:rPr lang="en-PH" sz="4000" b="1" dirty="0" smtClean="0">
                <a:solidFill>
                  <a:schemeClr val="bg1"/>
                </a:solidFill>
                <a:latin typeface="Candara" pitchFamily="34" charset="0"/>
              </a:rPr>
              <a:t>WHO CAN YOU COACH?</a:t>
            </a:r>
            <a:endParaRPr lang="en-US" sz="4000" b="1" dirty="0">
              <a:solidFill>
                <a:schemeClr val="bg1"/>
              </a:solidFill>
              <a:latin typeface="Candara" pitchFamily="34" charset="0"/>
            </a:endParaRPr>
          </a:p>
        </p:txBody>
      </p:sp>
      <p:sp>
        <p:nvSpPr>
          <p:cNvPr id="38" name="Oval 37"/>
          <p:cNvSpPr/>
          <p:nvPr/>
        </p:nvSpPr>
        <p:spPr>
          <a:xfrm rot="20360661">
            <a:off x="17743" y="1836787"/>
            <a:ext cx="4092369" cy="1066800"/>
          </a:xfrm>
          <a:prstGeom prst="ellips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2500" b="1" dirty="0" smtClean="0">
                <a:latin typeface="Candara" pitchFamily="34" charset="0"/>
              </a:rPr>
              <a:t>Subordinates</a:t>
            </a:r>
            <a:endParaRPr lang="en-US" sz="2500" b="1" dirty="0">
              <a:latin typeface="Candara" pitchFamily="34" charset="0"/>
            </a:endParaRPr>
          </a:p>
        </p:txBody>
      </p:sp>
      <p:sp>
        <p:nvSpPr>
          <p:cNvPr id="39" name="Oval 38"/>
          <p:cNvSpPr/>
          <p:nvPr/>
        </p:nvSpPr>
        <p:spPr>
          <a:xfrm rot="1269583">
            <a:off x="3153542" y="1726065"/>
            <a:ext cx="4092369" cy="1066800"/>
          </a:xfrm>
          <a:prstGeom prst="ellips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2500" b="1" dirty="0" smtClean="0">
                <a:latin typeface="Candara" pitchFamily="34" charset="0"/>
              </a:rPr>
              <a:t>Peers</a:t>
            </a:r>
            <a:endParaRPr lang="en-US" sz="2500" b="1" dirty="0">
              <a:latin typeface="Candara" pitchFamily="34" charset="0"/>
            </a:endParaRPr>
          </a:p>
        </p:txBody>
      </p:sp>
      <p:sp>
        <p:nvSpPr>
          <p:cNvPr id="40" name="Oval 39"/>
          <p:cNvSpPr/>
          <p:nvPr/>
        </p:nvSpPr>
        <p:spPr>
          <a:xfrm rot="20044100">
            <a:off x="5896192" y="1566120"/>
            <a:ext cx="4092369" cy="10668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2500" b="1" dirty="0" smtClean="0">
                <a:latin typeface="Candara" pitchFamily="34" charset="0"/>
              </a:rPr>
              <a:t>Superiors</a:t>
            </a:r>
            <a:endParaRPr lang="en-US" sz="2500" b="1" dirty="0">
              <a:latin typeface="Candara" pitchFamily="34" charset="0"/>
            </a:endParaRPr>
          </a:p>
        </p:txBody>
      </p:sp>
      <p:sp>
        <p:nvSpPr>
          <p:cNvPr id="41" name="Oval 40"/>
          <p:cNvSpPr/>
          <p:nvPr/>
        </p:nvSpPr>
        <p:spPr>
          <a:xfrm rot="1503459">
            <a:off x="8554893" y="2112665"/>
            <a:ext cx="3806337" cy="1066800"/>
          </a:xfrm>
          <a:prstGeom prst="ellipse">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2500" b="1" dirty="0" smtClean="0">
                <a:latin typeface="Candara" pitchFamily="34" charset="0"/>
              </a:rPr>
              <a:t>External Stakeholders</a:t>
            </a:r>
            <a:endParaRPr lang="en-US" sz="2500" b="1" dirty="0">
              <a:latin typeface="Candara" pitchFamily="34" charset="0"/>
            </a:endParaRPr>
          </a:p>
        </p:txBody>
      </p:sp>
      <p:sp>
        <p:nvSpPr>
          <p:cNvPr id="43" name="Rectangle 42"/>
          <p:cNvSpPr/>
          <p:nvPr/>
        </p:nvSpPr>
        <p:spPr>
          <a:xfrm>
            <a:off x="609600" y="3505200"/>
            <a:ext cx="11176000" cy="3046988"/>
          </a:xfrm>
          <a:prstGeom prst="rect">
            <a:avLst/>
          </a:prstGeom>
        </p:spPr>
        <p:txBody>
          <a:bodyPr wrap="square">
            <a:spAutoFit/>
          </a:bodyPr>
          <a:lstStyle/>
          <a:p>
            <a:pPr marL="290513" indent="-290513">
              <a:buClr>
                <a:srgbClr val="FF3300"/>
              </a:buClr>
              <a:buFont typeface="Wingdings" pitchFamily="2" charset="2"/>
              <a:buChar char="§"/>
              <a:defRPr/>
            </a:pPr>
            <a:r>
              <a:rPr lang="en-US" sz="3200" dirty="0">
                <a:latin typeface="Candara" pitchFamily="34" charset="0"/>
              </a:rPr>
              <a:t>Anyone can be coached provided they have asked you to be their coach</a:t>
            </a:r>
          </a:p>
          <a:p>
            <a:pPr marL="290513" indent="-290513">
              <a:buClr>
                <a:srgbClr val="FF3300"/>
              </a:buClr>
              <a:buFont typeface="Wingdings" pitchFamily="2" charset="2"/>
              <a:buChar char="§"/>
              <a:defRPr/>
            </a:pPr>
            <a:r>
              <a:rPr lang="en-US" sz="3200" dirty="0">
                <a:solidFill>
                  <a:srgbClr val="C00000"/>
                </a:solidFill>
                <a:latin typeface="Candara" pitchFamily="34" charset="0"/>
              </a:rPr>
              <a:t>The best coaching happens when the coach truly believes that the expert is the </a:t>
            </a:r>
            <a:r>
              <a:rPr lang="en-US" sz="3200" dirty="0" err="1">
                <a:solidFill>
                  <a:srgbClr val="C00000"/>
                </a:solidFill>
                <a:latin typeface="Candara" pitchFamily="34" charset="0"/>
              </a:rPr>
              <a:t>coachee</a:t>
            </a:r>
            <a:r>
              <a:rPr lang="en-US" sz="3200" dirty="0">
                <a:solidFill>
                  <a:srgbClr val="C00000"/>
                </a:solidFill>
                <a:latin typeface="Candara" pitchFamily="34" charset="0"/>
              </a:rPr>
              <a:t> </a:t>
            </a:r>
          </a:p>
          <a:p>
            <a:pPr marL="290513" indent="-290513">
              <a:buClr>
                <a:srgbClr val="FF3300"/>
              </a:buClr>
              <a:buFont typeface="Wingdings" pitchFamily="2" charset="2"/>
              <a:buChar char="§"/>
              <a:defRPr/>
            </a:pPr>
            <a:r>
              <a:rPr lang="en-US" sz="3200" dirty="0">
                <a:latin typeface="Candara" pitchFamily="34" charset="0"/>
              </a:rPr>
              <a:t>Anyone can be coached provided that there is a coaching contract in place</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4"/>
          <p:cNvSpPr>
            <a:spLocks noChangeArrowheads="1"/>
          </p:cNvSpPr>
          <p:nvPr/>
        </p:nvSpPr>
        <p:spPr bwMode="auto">
          <a:xfrm>
            <a:off x="14020800" y="5532438"/>
            <a:ext cx="9956800" cy="1066800"/>
          </a:xfrm>
          <a:prstGeom prst="rect">
            <a:avLst/>
          </a:prstGeom>
          <a:noFill/>
          <a:ln w="9525">
            <a:noFill/>
            <a:miter lim="800000"/>
            <a:headEnd/>
            <a:tailEnd/>
          </a:ln>
        </p:spPr>
        <p:txBody>
          <a:bodyPr>
            <a:spAutoFit/>
          </a:bodyPr>
          <a:lstStyle/>
          <a:p>
            <a:pPr algn="just"/>
            <a:endParaRPr lang="en-US" sz="3200">
              <a:latin typeface="Lucida Sans Unicode" pitchFamily="34" charset="0"/>
              <a:cs typeface="Times New Roman" pitchFamily="18" charset="0"/>
            </a:endParaRPr>
          </a:p>
          <a:p>
            <a:endParaRPr lang="en-US" sz="3200">
              <a:latin typeface="Lucida Sans Unicode" pitchFamily="34" charset="0"/>
            </a:endParaRPr>
          </a:p>
        </p:txBody>
      </p:sp>
      <p:sp>
        <p:nvSpPr>
          <p:cNvPr id="18" name="TextBox 17"/>
          <p:cNvSpPr txBox="1"/>
          <p:nvPr/>
        </p:nvSpPr>
        <p:spPr>
          <a:xfrm>
            <a:off x="406400" y="1600200"/>
            <a:ext cx="7318798" cy="553998"/>
          </a:xfrm>
          <a:prstGeom prst="rect">
            <a:avLst/>
          </a:prstGeom>
          <a:solidFill>
            <a:srgbClr val="C00000"/>
          </a:solidFill>
        </p:spPr>
        <p:txBody>
          <a:bodyPr wrap="none" rtlCol="0">
            <a:spAutoFit/>
          </a:bodyPr>
          <a:lstStyle/>
          <a:p>
            <a:r>
              <a:rPr lang="en-PH" sz="3000" b="1" dirty="0" smtClean="0">
                <a:solidFill>
                  <a:schemeClr val="bg1"/>
                </a:solidFill>
                <a:latin typeface="Candara" pitchFamily="34" charset="0"/>
              </a:rPr>
              <a:t>SUBORDINATES  AND NON-SUBORDINATES</a:t>
            </a:r>
            <a:endParaRPr lang="en-US" sz="3000" b="1" dirty="0">
              <a:solidFill>
                <a:schemeClr val="bg1"/>
              </a:solidFill>
              <a:latin typeface="Candara" pitchFamily="34" charset="0"/>
            </a:endParaRPr>
          </a:p>
        </p:txBody>
      </p:sp>
      <p:sp>
        <p:nvSpPr>
          <p:cNvPr id="19" name="TextBox 18"/>
          <p:cNvSpPr txBox="1"/>
          <p:nvPr/>
        </p:nvSpPr>
        <p:spPr>
          <a:xfrm>
            <a:off x="406401" y="457200"/>
            <a:ext cx="2868093" cy="784830"/>
          </a:xfrm>
          <a:prstGeom prst="rect">
            <a:avLst/>
          </a:prstGeom>
          <a:solidFill>
            <a:schemeClr val="accent6">
              <a:lumMod val="75000"/>
            </a:schemeClr>
          </a:solidFill>
        </p:spPr>
        <p:txBody>
          <a:bodyPr wrap="none" rtlCol="0">
            <a:spAutoFit/>
          </a:bodyPr>
          <a:lstStyle/>
          <a:p>
            <a:r>
              <a:rPr lang="en-PH" sz="4500" b="1" dirty="0" smtClean="0">
                <a:solidFill>
                  <a:schemeClr val="bg1"/>
                </a:solidFill>
                <a:latin typeface="Candara" pitchFamily="34" charset="0"/>
              </a:rPr>
              <a:t>COACHING</a:t>
            </a:r>
            <a:endParaRPr lang="en-US" sz="4500" b="1" dirty="0">
              <a:solidFill>
                <a:schemeClr val="bg1"/>
              </a:solidFill>
              <a:latin typeface="Candara" pitchFamily="34" charset="0"/>
            </a:endParaRPr>
          </a:p>
        </p:txBody>
      </p:sp>
      <p:sp>
        <p:nvSpPr>
          <p:cNvPr id="21" name="Rectangle 20"/>
          <p:cNvSpPr/>
          <p:nvPr/>
        </p:nvSpPr>
        <p:spPr>
          <a:xfrm>
            <a:off x="406400" y="2590801"/>
            <a:ext cx="6096000" cy="3293209"/>
          </a:xfrm>
          <a:prstGeom prst="rect">
            <a:avLst/>
          </a:prstGeom>
        </p:spPr>
        <p:txBody>
          <a:bodyPr>
            <a:spAutoFit/>
          </a:bodyPr>
          <a:lstStyle/>
          <a:p>
            <a:pPr>
              <a:buClr>
                <a:srgbClr val="FF3300"/>
              </a:buClr>
              <a:defRPr/>
            </a:pPr>
            <a:r>
              <a:rPr lang="en-US" sz="2600" dirty="0">
                <a:latin typeface="Candara" pitchFamily="34" charset="0"/>
              </a:rPr>
              <a:t>If managers manage by the principles of coaching – </a:t>
            </a:r>
            <a:r>
              <a:rPr lang="en-US" sz="2600" i="1" dirty="0">
                <a:solidFill>
                  <a:srgbClr val="0000CC"/>
                </a:solidFill>
                <a:latin typeface="Candara" pitchFamily="34" charset="0"/>
              </a:rPr>
              <a:t>encouraging awareness, responsibility and </a:t>
            </a:r>
          </a:p>
          <a:p>
            <a:pPr>
              <a:buClr>
                <a:srgbClr val="FF3300"/>
              </a:buClr>
              <a:defRPr/>
            </a:pPr>
            <a:r>
              <a:rPr lang="en-US" sz="2600" i="1" dirty="0">
                <a:solidFill>
                  <a:srgbClr val="0000CC"/>
                </a:solidFill>
                <a:latin typeface="Candara" pitchFamily="34" charset="0"/>
              </a:rPr>
              <a:t>independent thinking</a:t>
            </a:r>
            <a:r>
              <a:rPr lang="en-US" sz="2600" dirty="0">
                <a:latin typeface="Candara" pitchFamily="34" charset="0"/>
              </a:rPr>
              <a:t> – </a:t>
            </a:r>
          </a:p>
          <a:p>
            <a:pPr>
              <a:buClr>
                <a:srgbClr val="FF3300"/>
              </a:buClr>
              <a:defRPr/>
            </a:pPr>
            <a:r>
              <a:rPr lang="en-US" sz="2600" dirty="0">
                <a:latin typeface="Candara" pitchFamily="34" charset="0"/>
              </a:rPr>
              <a:t>they get the job done to a </a:t>
            </a:r>
          </a:p>
          <a:p>
            <a:pPr>
              <a:buClr>
                <a:srgbClr val="FF3300"/>
              </a:buClr>
              <a:defRPr/>
            </a:pPr>
            <a:r>
              <a:rPr lang="en-US" sz="2600" dirty="0">
                <a:latin typeface="Candara" pitchFamily="34" charset="0"/>
              </a:rPr>
              <a:t>higher standard and develop </a:t>
            </a:r>
          </a:p>
          <a:p>
            <a:pPr>
              <a:buClr>
                <a:srgbClr val="FF3300"/>
              </a:buClr>
              <a:defRPr/>
            </a:pPr>
            <a:r>
              <a:rPr lang="en-US" sz="2600" dirty="0">
                <a:latin typeface="Candara" pitchFamily="34" charset="0"/>
              </a:rPr>
              <a:t>their people simultaneously.”</a:t>
            </a:r>
          </a:p>
          <a:p>
            <a:pPr>
              <a:buClr>
                <a:srgbClr val="FF3300"/>
              </a:buClr>
              <a:defRPr/>
            </a:pPr>
            <a:r>
              <a:rPr lang="en-US" sz="2600" dirty="0">
                <a:latin typeface="Candara" pitchFamily="34" charset="0"/>
              </a:rPr>
              <a:t>- </a:t>
            </a:r>
            <a:r>
              <a:rPr lang="en-US" sz="2600" dirty="0">
                <a:solidFill>
                  <a:srgbClr val="FF0000"/>
                </a:solidFill>
                <a:latin typeface="Candara" pitchFamily="34" charset="0"/>
              </a:rPr>
              <a:t>JOHN WHITMORE</a:t>
            </a:r>
          </a:p>
        </p:txBody>
      </p:sp>
      <p:pic>
        <p:nvPicPr>
          <p:cNvPr id="26" name="Picture 25" descr="coaching1.jpg"/>
          <p:cNvPicPr>
            <a:picLocks noChangeAspect="1"/>
          </p:cNvPicPr>
          <p:nvPr/>
        </p:nvPicPr>
        <p:blipFill>
          <a:blip r:embed="rId3" cstate="print"/>
          <a:stretch>
            <a:fillRect/>
          </a:stretch>
        </p:blipFill>
        <p:spPr>
          <a:xfrm>
            <a:off x="6705600" y="2209800"/>
            <a:ext cx="5486400" cy="4648200"/>
          </a:xfrm>
          <a:prstGeom prst="rect">
            <a:avLst/>
          </a:prstGeom>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api.ning.com/files/H2fl*kImkrxabtlqT2OHMNWCKwvM0hWZj-A3ndIg9R-Sq7MM5HrWbLvzCOTiIPDM9dy7DLG1EF-N4kgzPST4MhKtUWDmoysN/ahamoment.jpg"/>
          <p:cNvPicPr>
            <a:picLocks noChangeAspect="1" noChangeArrowheads="1"/>
          </p:cNvPicPr>
          <p:nvPr/>
        </p:nvPicPr>
        <p:blipFill>
          <a:blip r:embed="rId3" cstate="print"/>
          <a:srcRect/>
          <a:stretch>
            <a:fillRect/>
          </a:stretch>
        </p:blipFill>
        <p:spPr bwMode="auto">
          <a:xfrm>
            <a:off x="406400" y="1676400"/>
            <a:ext cx="4572000" cy="4876800"/>
          </a:xfrm>
          <a:prstGeom prst="rect">
            <a:avLst/>
          </a:prstGeom>
          <a:noFill/>
          <a:ln w="9525">
            <a:noFill/>
            <a:miter lim="800000"/>
            <a:headEnd/>
            <a:tailEnd/>
          </a:ln>
        </p:spPr>
      </p:pic>
      <p:sp>
        <p:nvSpPr>
          <p:cNvPr id="4" name="Rectangle 3"/>
          <p:cNvSpPr/>
          <p:nvPr/>
        </p:nvSpPr>
        <p:spPr>
          <a:xfrm>
            <a:off x="0" y="0"/>
            <a:ext cx="12192000" cy="1143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PH" sz="3600" dirty="0" err="1">
                <a:latin typeface="Candara" pitchFamily="34" charset="0"/>
              </a:rPr>
              <a:t>Coachability</a:t>
            </a:r>
            <a:endParaRPr lang="en-PH" sz="3600" dirty="0">
              <a:latin typeface="Candara" pitchFamily="34" charset="0"/>
            </a:endParaRPr>
          </a:p>
        </p:txBody>
      </p:sp>
      <p:sp>
        <p:nvSpPr>
          <p:cNvPr id="6" name="Rectangle 5"/>
          <p:cNvSpPr/>
          <p:nvPr/>
        </p:nvSpPr>
        <p:spPr bwMode="auto">
          <a:xfrm>
            <a:off x="5566834" y="2133601"/>
            <a:ext cx="6625167" cy="1066801"/>
          </a:xfrm>
          <a:prstGeom prst="rect">
            <a:avLst/>
          </a:prstGeom>
          <a:noFill/>
          <a:ln>
            <a:noFill/>
            <a:headEnd type="none" w="med" len="med"/>
            <a:tailEnd type="none" w="med" len="med"/>
          </a:ln>
          <a:scene3d>
            <a:camera prst="orthographicFront"/>
            <a:lightRig rig="threePt" dir="t"/>
          </a:scene3d>
          <a:sp3d>
            <a:bevelT w="152400" h="50800" prst="softRound"/>
          </a:sp3d>
        </p:spPr>
        <p:style>
          <a:lnRef idx="1">
            <a:schemeClr val="accent1"/>
          </a:lnRef>
          <a:fillRef idx="2">
            <a:schemeClr val="accent1"/>
          </a:fillRef>
          <a:effectRef idx="1">
            <a:schemeClr val="accent1"/>
          </a:effectRef>
          <a:fontRef idx="minor">
            <a:schemeClr val="dk1"/>
          </a:fontRef>
        </p:style>
        <p:txBody>
          <a:bodyPr/>
          <a:lstStyle/>
          <a:p>
            <a:pPr>
              <a:buClr>
                <a:srgbClr val="0000CC"/>
              </a:buClr>
              <a:defRPr/>
            </a:pPr>
            <a:r>
              <a:rPr lang="en-US" sz="2800" dirty="0">
                <a:solidFill>
                  <a:schemeClr val="tx1"/>
                </a:solidFill>
                <a:latin typeface="Candara" pitchFamily="34" charset="0"/>
              </a:rPr>
              <a:t>Those who are </a:t>
            </a:r>
            <a:r>
              <a:rPr lang="en-US" sz="2800" dirty="0" err="1">
                <a:solidFill>
                  <a:schemeClr val="tx1"/>
                </a:solidFill>
                <a:latin typeface="Candara" pitchFamily="34" charset="0"/>
              </a:rPr>
              <a:t>uncoachable</a:t>
            </a:r>
            <a:r>
              <a:rPr lang="en-US" sz="2800" dirty="0">
                <a:solidFill>
                  <a:schemeClr val="tx1"/>
                </a:solidFill>
                <a:latin typeface="Candara" pitchFamily="34" charset="0"/>
              </a:rPr>
              <a:t> often think they have no performance issues </a:t>
            </a:r>
          </a:p>
        </p:txBody>
      </p:sp>
      <p:sp>
        <p:nvSpPr>
          <p:cNvPr id="7" name="Rectangle 6"/>
          <p:cNvSpPr/>
          <p:nvPr/>
        </p:nvSpPr>
        <p:spPr bwMode="auto">
          <a:xfrm>
            <a:off x="5587999" y="3974933"/>
            <a:ext cx="6523567" cy="1514643"/>
          </a:xfrm>
          <a:prstGeom prst="rect">
            <a:avLst/>
          </a:prstGeom>
          <a:noFill/>
          <a:ln>
            <a:noFill/>
            <a:headEnd type="none" w="med" len="med"/>
            <a:tailEnd type="none" w="med" len="med"/>
          </a:ln>
          <a:scene3d>
            <a:camera prst="orthographicFront"/>
            <a:lightRig rig="threePt" dir="t"/>
          </a:scene3d>
          <a:sp3d>
            <a:bevelT w="152400" h="50800" prst="softRound"/>
          </a:sp3d>
        </p:spPr>
        <p:style>
          <a:lnRef idx="1">
            <a:schemeClr val="accent1"/>
          </a:lnRef>
          <a:fillRef idx="2">
            <a:schemeClr val="accent1"/>
          </a:fillRef>
          <a:effectRef idx="1">
            <a:schemeClr val="accent1"/>
          </a:effectRef>
          <a:fontRef idx="minor">
            <a:schemeClr val="dk1"/>
          </a:fontRef>
        </p:style>
        <p:txBody>
          <a:bodyPr/>
          <a:lstStyle/>
          <a:p>
            <a:pPr>
              <a:buClr>
                <a:srgbClr val="0000CC"/>
              </a:buClr>
              <a:defRPr/>
            </a:pPr>
            <a:r>
              <a:rPr lang="en-US" sz="2800" dirty="0">
                <a:latin typeface="Candara" pitchFamily="34" charset="0"/>
              </a:rPr>
              <a:t>Forcing someone into a coaching relationship is not the best organizational solution for certain issues and individuals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16"/>
          <p:cNvSpPr txBox="1">
            <a:spLocks noChangeArrowheads="1"/>
          </p:cNvSpPr>
          <p:nvPr/>
        </p:nvSpPr>
        <p:spPr bwMode="auto">
          <a:xfrm>
            <a:off x="711200" y="381000"/>
            <a:ext cx="8432800" cy="1169988"/>
          </a:xfrm>
          <a:prstGeom prst="rect">
            <a:avLst/>
          </a:prstGeom>
          <a:solidFill>
            <a:srgbClr val="C00000"/>
          </a:solidFill>
          <a:ln w="9525">
            <a:noFill/>
            <a:miter lim="800000"/>
            <a:headEnd/>
            <a:tailEnd/>
          </a:ln>
        </p:spPr>
        <p:txBody>
          <a:bodyPr>
            <a:spAutoFit/>
          </a:bodyPr>
          <a:lstStyle/>
          <a:p>
            <a:r>
              <a:rPr lang="en-PH" sz="3500" b="1">
                <a:solidFill>
                  <a:schemeClr val="bg1"/>
                </a:solidFill>
                <a:latin typeface="Candara" pitchFamily="34" charset="0"/>
              </a:rPr>
              <a:t>CHARACTERISTICS OF CLIENT’S COACHABILITY</a:t>
            </a:r>
            <a:endParaRPr lang="en-US" sz="3500" b="1">
              <a:solidFill>
                <a:schemeClr val="bg1"/>
              </a:solidFill>
              <a:latin typeface="Candara" pitchFamily="34" charset="0"/>
            </a:endParaRPr>
          </a:p>
        </p:txBody>
      </p:sp>
      <p:pic>
        <p:nvPicPr>
          <p:cNvPr id="58371" name="Picture 4" descr="http://t1.gstatic.com/images?q=tbn:ANd9GcSpB8vlAXFQLkC_mF3sxLmv3Rf88o2QHmIcAaaSezOSNSkCec7ZRQ"/>
          <p:cNvPicPr>
            <a:picLocks noChangeAspect="1" noChangeArrowheads="1"/>
          </p:cNvPicPr>
          <p:nvPr/>
        </p:nvPicPr>
        <p:blipFill>
          <a:blip r:embed="rId3" cstate="print"/>
          <a:srcRect l="29503" r="28349"/>
          <a:stretch>
            <a:fillRect/>
          </a:stretch>
        </p:blipFill>
        <p:spPr bwMode="auto">
          <a:xfrm rot="-679637">
            <a:off x="704851" y="2513013"/>
            <a:ext cx="1320800" cy="2370137"/>
          </a:xfrm>
          <a:prstGeom prst="rect">
            <a:avLst/>
          </a:prstGeom>
          <a:noFill/>
          <a:ln w="9525">
            <a:noFill/>
            <a:miter lim="800000"/>
            <a:headEnd/>
            <a:tailEnd/>
          </a:ln>
        </p:spPr>
      </p:pic>
      <p:pic>
        <p:nvPicPr>
          <p:cNvPr id="58372" name="Picture 18" descr="change1.jpg"/>
          <p:cNvPicPr>
            <a:picLocks noChangeAspect="1"/>
          </p:cNvPicPr>
          <p:nvPr/>
        </p:nvPicPr>
        <p:blipFill>
          <a:blip r:embed="rId4" cstate="print"/>
          <a:srcRect/>
          <a:stretch>
            <a:fillRect/>
          </a:stretch>
        </p:blipFill>
        <p:spPr bwMode="auto">
          <a:xfrm>
            <a:off x="7721600" y="2133600"/>
            <a:ext cx="4470400" cy="4724400"/>
          </a:xfrm>
          <a:prstGeom prst="rect">
            <a:avLst/>
          </a:prstGeom>
          <a:noFill/>
          <a:ln w="9525">
            <a:noFill/>
            <a:miter lim="800000"/>
            <a:headEnd/>
            <a:tailEnd/>
          </a:ln>
        </p:spPr>
      </p:pic>
      <p:sp>
        <p:nvSpPr>
          <p:cNvPr id="58373" name="TextBox 21"/>
          <p:cNvSpPr txBox="1">
            <a:spLocks noChangeArrowheads="1"/>
          </p:cNvSpPr>
          <p:nvPr/>
        </p:nvSpPr>
        <p:spPr bwMode="auto">
          <a:xfrm>
            <a:off x="2336800" y="2438400"/>
            <a:ext cx="5384800" cy="3108543"/>
          </a:xfrm>
          <a:prstGeom prst="rect">
            <a:avLst/>
          </a:prstGeom>
          <a:noFill/>
          <a:ln w="9525">
            <a:noFill/>
            <a:miter lim="800000"/>
            <a:headEnd/>
            <a:tailEnd/>
          </a:ln>
        </p:spPr>
        <p:txBody>
          <a:bodyPr>
            <a:spAutoFit/>
          </a:bodyPr>
          <a:lstStyle/>
          <a:p>
            <a:r>
              <a:rPr lang="en-PH" sz="2800" b="1">
                <a:solidFill>
                  <a:srgbClr val="C00000"/>
                </a:solidFill>
                <a:latin typeface="Candara" pitchFamily="34" charset="0"/>
              </a:rPr>
              <a:t>COMMITTED TO CHANGE</a:t>
            </a:r>
          </a:p>
          <a:p>
            <a:r>
              <a:rPr lang="en-PH" sz="2800">
                <a:latin typeface="Candara" pitchFamily="34" charset="0"/>
              </a:rPr>
              <a:t>People-who do not think they are perfect want to improve, exhibit responsibility for their lives and are willing to step outside of their comfort zones-are good candidates</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6" descr="app-idea-guy.jpg"/>
          <p:cNvPicPr>
            <a:picLocks noChangeAspect="1"/>
          </p:cNvPicPr>
          <p:nvPr/>
        </p:nvPicPr>
        <p:blipFill>
          <a:blip r:embed="rId3" cstate="print"/>
          <a:srcRect/>
          <a:stretch>
            <a:fillRect/>
          </a:stretch>
        </p:blipFill>
        <p:spPr bwMode="auto">
          <a:xfrm>
            <a:off x="1" y="0"/>
            <a:ext cx="5397500" cy="6858000"/>
          </a:xfrm>
          <a:prstGeom prst="rect">
            <a:avLst/>
          </a:prstGeom>
          <a:noFill/>
          <a:ln w="9525">
            <a:noFill/>
            <a:miter lim="800000"/>
            <a:headEnd/>
            <a:tailEnd/>
          </a:ln>
        </p:spPr>
      </p:pic>
      <p:sp>
        <p:nvSpPr>
          <p:cNvPr id="59395" name="TextBox 21"/>
          <p:cNvSpPr txBox="1">
            <a:spLocks noChangeArrowheads="1"/>
          </p:cNvSpPr>
          <p:nvPr/>
        </p:nvSpPr>
        <p:spPr bwMode="auto">
          <a:xfrm>
            <a:off x="6400800" y="1752601"/>
            <a:ext cx="5384800" cy="2246769"/>
          </a:xfrm>
          <a:prstGeom prst="rect">
            <a:avLst/>
          </a:prstGeom>
          <a:noFill/>
          <a:ln w="9525">
            <a:noFill/>
            <a:miter lim="800000"/>
            <a:headEnd/>
            <a:tailEnd/>
          </a:ln>
        </p:spPr>
        <p:txBody>
          <a:bodyPr>
            <a:spAutoFit/>
          </a:bodyPr>
          <a:lstStyle/>
          <a:p>
            <a:r>
              <a:rPr lang="en-PH" sz="2800" b="1">
                <a:solidFill>
                  <a:srgbClr val="C00000"/>
                </a:solidFill>
                <a:latin typeface="Candara" pitchFamily="34" charset="0"/>
              </a:rPr>
              <a:t>OPEN TO INFORMATION ABOUT THEMSELVES</a:t>
            </a:r>
          </a:p>
          <a:p>
            <a:r>
              <a:rPr lang="en-PH" sz="2800">
                <a:latin typeface="Candara" pitchFamily="34" charset="0"/>
              </a:rPr>
              <a:t>Being willing and able to explore their own behaviors and learn more about themselves</a:t>
            </a:r>
          </a:p>
        </p:txBody>
      </p:sp>
      <p:pic>
        <p:nvPicPr>
          <p:cNvPr id="59396" name="Picture 2" descr="http://t0.gstatic.com/images?q=tbn:ANd9GcS8H90UqJ2hAy2nehbPdlPaKQDfcSIlOglU0bLPCEM2RU30_4KctQ"/>
          <p:cNvPicPr>
            <a:picLocks noChangeAspect="1" noChangeArrowheads="1"/>
          </p:cNvPicPr>
          <p:nvPr/>
        </p:nvPicPr>
        <p:blipFill>
          <a:blip r:embed="rId4" cstate="print"/>
          <a:srcRect l="25497" t="7961" r="26694"/>
          <a:stretch>
            <a:fillRect/>
          </a:stretch>
        </p:blipFill>
        <p:spPr bwMode="auto">
          <a:xfrm rot="-533973">
            <a:off x="4751917" y="2044701"/>
            <a:ext cx="1320800" cy="22637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5" descr="3.bmp"/>
          <p:cNvPicPr>
            <a:picLocks noChangeAspect="1"/>
          </p:cNvPicPr>
          <p:nvPr/>
        </p:nvPicPr>
        <p:blipFill>
          <a:blip r:embed="rId3" cstate="print"/>
          <a:srcRect l="22314" r="26685"/>
          <a:stretch>
            <a:fillRect/>
          </a:stretch>
        </p:blipFill>
        <p:spPr bwMode="auto">
          <a:xfrm rot="-598093">
            <a:off x="651934" y="390526"/>
            <a:ext cx="1579033" cy="2225675"/>
          </a:xfrm>
          <a:prstGeom prst="rect">
            <a:avLst/>
          </a:prstGeom>
          <a:noFill/>
          <a:ln w="9525">
            <a:noFill/>
            <a:miter lim="800000"/>
            <a:headEnd/>
            <a:tailEnd/>
          </a:ln>
        </p:spPr>
      </p:pic>
      <p:sp>
        <p:nvSpPr>
          <p:cNvPr id="60419" name="TextBox 16"/>
          <p:cNvSpPr txBox="1">
            <a:spLocks noChangeArrowheads="1"/>
          </p:cNvSpPr>
          <p:nvPr/>
        </p:nvSpPr>
        <p:spPr bwMode="auto">
          <a:xfrm>
            <a:off x="2641600" y="838200"/>
            <a:ext cx="9550400" cy="1384995"/>
          </a:xfrm>
          <a:prstGeom prst="rect">
            <a:avLst/>
          </a:prstGeom>
          <a:noFill/>
          <a:ln w="9525">
            <a:noFill/>
            <a:miter lim="800000"/>
            <a:headEnd/>
            <a:tailEnd/>
          </a:ln>
        </p:spPr>
        <p:txBody>
          <a:bodyPr>
            <a:spAutoFit/>
          </a:bodyPr>
          <a:lstStyle/>
          <a:p>
            <a:r>
              <a:rPr lang="en-PH" sz="2800" b="1">
                <a:solidFill>
                  <a:srgbClr val="C00000"/>
                </a:solidFill>
                <a:latin typeface="Candara" pitchFamily="34" charset="0"/>
              </a:rPr>
              <a:t>OPEN ABOUT THEMSELVES</a:t>
            </a:r>
          </a:p>
          <a:p>
            <a:r>
              <a:rPr lang="en-PH" sz="2800">
                <a:latin typeface="Candara" pitchFamily="34" charset="0"/>
              </a:rPr>
              <a:t>Willing to engage in topics that may be uncomfortable but are getting in the way of their professional development</a:t>
            </a:r>
          </a:p>
        </p:txBody>
      </p:sp>
      <p:pic>
        <p:nvPicPr>
          <p:cNvPr id="60420" name="Picture 17" descr="3990394-375034-to-accept-fresh-ideas.jpg"/>
          <p:cNvPicPr>
            <a:picLocks noChangeAspect="1"/>
          </p:cNvPicPr>
          <p:nvPr/>
        </p:nvPicPr>
        <p:blipFill>
          <a:blip r:embed="rId4" cstate="print"/>
          <a:srcRect/>
          <a:stretch>
            <a:fillRect/>
          </a:stretch>
        </p:blipFill>
        <p:spPr bwMode="auto">
          <a:xfrm>
            <a:off x="0" y="2781300"/>
            <a:ext cx="12192000" cy="40767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Box 16"/>
          <p:cNvSpPr txBox="1">
            <a:spLocks noChangeArrowheads="1"/>
          </p:cNvSpPr>
          <p:nvPr/>
        </p:nvSpPr>
        <p:spPr bwMode="auto">
          <a:xfrm>
            <a:off x="2032000" y="4724400"/>
            <a:ext cx="10160000" cy="1816100"/>
          </a:xfrm>
          <a:prstGeom prst="rect">
            <a:avLst/>
          </a:prstGeom>
          <a:noFill/>
          <a:ln w="9525">
            <a:noFill/>
            <a:miter lim="800000"/>
            <a:headEnd/>
            <a:tailEnd/>
          </a:ln>
        </p:spPr>
        <p:txBody>
          <a:bodyPr>
            <a:spAutoFit/>
          </a:bodyPr>
          <a:lstStyle/>
          <a:p>
            <a:r>
              <a:rPr lang="en-PH" sz="2800" b="1">
                <a:solidFill>
                  <a:srgbClr val="C00000"/>
                </a:solidFill>
                <a:latin typeface="Candara" pitchFamily="34" charset="0"/>
              </a:rPr>
              <a:t>APPRECIATE NEW PERSPECTIVES</a:t>
            </a:r>
          </a:p>
          <a:p>
            <a:r>
              <a:rPr lang="en-PH" sz="2800">
                <a:latin typeface="Candara" pitchFamily="34" charset="0"/>
              </a:rPr>
              <a:t>People who get excited about finding new ways of looking at a situation and figuring out how to learn from it can really benefit from coaching</a:t>
            </a:r>
          </a:p>
        </p:txBody>
      </p:sp>
      <p:pic>
        <p:nvPicPr>
          <p:cNvPr id="61443" name="Picture 19" descr="4.bmp"/>
          <p:cNvPicPr>
            <a:picLocks noChangeAspect="1"/>
          </p:cNvPicPr>
          <p:nvPr/>
        </p:nvPicPr>
        <p:blipFill>
          <a:blip r:embed="rId3" cstate="print"/>
          <a:srcRect l="22314" r="26685"/>
          <a:stretch>
            <a:fillRect/>
          </a:stretch>
        </p:blipFill>
        <p:spPr bwMode="auto">
          <a:xfrm rot="-508341">
            <a:off x="254000" y="4149726"/>
            <a:ext cx="1143000" cy="2659063"/>
          </a:xfrm>
          <a:prstGeom prst="rect">
            <a:avLst/>
          </a:prstGeom>
          <a:noFill/>
          <a:ln w="9525">
            <a:noFill/>
            <a:miter lim="800000"/>
            <a:headEnd/>
            <a:tailEnd/>
          </a:ln>
        </p:spPr>
      </p:pic>
      <p:pic>
        <p:nvPicPr>
          <p:cNvPr id="61444" name="Picture 20" descr="pd_globe.jpg"/>
          <p:cNvPicPr>
            <a:picLocks noChangeAspect="1"/>
          </p:cNvPicPr>
          <p:nvPr/>
        </p:nvPicPr>
        <p:blipFill>
          <a:blip r:embed="rId4" cstate="print"/>
          <a:srcRect/>
          <a:stretch>
            <a:fillRect/>
          </a:stretch>
        </p:blipFill>
        <p:spPr bwMode="auto">
          <a:xfrm>
            <a:off x="0" y="1"/>
            <a:ext cx="12192000" cy="38385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Box 14"/>
          <p:cNvSpPr txBox="1">
            <a:spLocks noChangeArrowheads="1"/>
          </p:cNvSpPr>
          <p:nvPr/>
        </p:nvSpPr>
        <p:spPr bwMode="auto">
          <a:xfrm>
            <a:off x="6807200" y="990600"/>
            <a:ext cx="4876800" cy="3724096"/>
          </a:xfrm>
          <a:prstGeom prst="rect">
            <a:avLst/>
          </a:prstGeom>
          <a:noFill/>
          <a:ln w="9525">
            <a:noFill/>
            <a:miter lim="800000"/>
            <a:headEnd/>
            <a:tailEnd/>
          </a:ln>
        </p:spPr>
        <p:txBody>
          <a:bodyPr>
            <a:spAutoFit/>
          </a:bodyPr>
          <a:lstStyle/>
          <a:p>
            <a:pPr>
              <a:buFont typeface="Arial" charset="0"/>
              <a:buChar char="•"/>
            </a:pPr>
            <a:r>
              <a:rPr lang="en-PH" sz="2800">
                <a:latin typeface="Candara" pitchFamily="34" charset="0"/>
              </a:rPr>
              <a:t> Coachable people already have at least a fair amount of </a:t>
            </a:r>
            <a:r>
              <a:rPr lang="en-PH" sz="2800" b="1">
                <a:solidFill>
                  <a:srgbClr val="C00000"/>
                </a:solidFill>
                <a:latin typeface="Candara" pitchFamily="34" charset="0"/>
              </a:rPr>
              <a:t>awareness about themselves</a:t>
            </a:r>
          </a:p>
          <a:p>
            <a:endParaRPr lang="en-PH" sz="1200">
              <a:latin typeface="Candara" pitchFamily="34" charset="0"/>
            </a:endParaRPr>
          </a:p>
          <a:p>
            <a:pPr>
              <a:buFont typeface="Arial" charset="0"/>
              <a:buChar char="•"/>
            </a:pPr>
            <a:r>
              <a:rPr lang="en-PH" sz="2800">
                <a:latin typeface="Candara" pitchFamily="34" charset="0"/>
              </a:rPr>
              <a:t>They use this awareness to reflect on their behavior and how it impacts other people in the range of situations that come their way</a:t>
            </a:r>
          </a:p>
        </p:txBody>
      </p:sp>
      <p:pic>
        <p:nvPicPr>
          <p:cNvPr id="62467" name="Picture 16" descr="Self-Awareness.jpg"/>
          <p:cNvPicPr>
            <a:picLocks noChangeAspect="1"/>
          </p:cNvPicPr>
          <p:nvPr/>
        </p:nvPicPr>
        <p:blipFill>
          <a:blip r:embed="rId3" cstate="print"/>
          <a:srcRect/>
          <a:stretch>
            <a:fillRect/>
          </a:stretch>
        </p:blipFill>
        <p:spPr bwMode="auto">
          <a:xfrm>
            <a:off x="0" y="0"/>
            <a:ext cx="4673600" cy="6858000"/>
          </a:xfrm>
          <a:prstGeom prst="rect">
            <a:avLst/>
          </a:prstGeom>
          <a:noFill/>
          <a:ln w="9525">
            <a:noFill/>
            <a:miter lim="800000"/>
            <a:headEnd/>
            <a:tailEnd/>
          </a:ln>
        </p:spPr>
      </p:pic>
      <p:pic>
        <p:nvPicPr>
          <p:cNvPr id="62468" name="Picture 13" descr="5.jpg"/>
          <p:cNvPicPr>
            <a:picLocks noChangeAspect="1"/>
          </p:cNvPicPr>
          <p:nvPr/>
        </p:nvPicPr>
        <p:blipFill>
          <a:blip r:embed="rId4" cstate="print"/>
          <a:srcRect l="24503" r="24503"/>
          <a:stretch>
            <a:fillRect/>
          </a:stretch>
        </p:blipFill>
        <p:spPr bwMode="auto">
          <a:xfrm rot="759463">
            <a:off x="5107518" y="847725"/>
            <a:ext cx="1289049" cy="24971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9644" y="0"/>
            <a:ext cx="10018713" cy="1752599"/>
          </a:xfrm>
        </p:spPr>
        <p:txBody>
          <a:bodyPr/>
          <a:lstStyle/>
          <a:p>
            <a:r>
              <a:rPr lang="en-US" dirty="0" err="1" smtClean="0"/>
              <a:t>Mc</a:t>
            </a:r>
            <a:r>
              <a:rPr lang="en-US" dirty="0" smtClean="0"/>
              <a:t> 7, 2015</a:t>
            </a:r>
            <a:endParaRPr lang="en-US" dirty="0"/>
          </a:p>
        </p:txBody>
      </p:sp>
      <p:pic>
        <p:nvPicPr>
          <p:cNvPr id="4" name="Content Placeholder 3" descr="Screen Shot 2015-06-28 at 10.40.40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3636" t="33166" r="33124" b="34833"/>
          <a:stretch/>
        </p:blipFill>
        <p:spPr>
          <a:xfrm>
            <a:off x="2762677" y="1147208"/>
            <a:ext cx="9308959" cy="5601154"/>
          </a:xfrm>
        </p:spPr>
      </p:pic>
      <p:pic>
        <p:nvPicPr>
          <p:cNvPr id="3" name="Picture 2"/>
          <p:cNvPicPr>
            <a:picLocks noChangeAspect="1"/>
          </p:cNvPicPr>
          <p:nvPr/>
        </p:nvPicPr>
        <p:blipFill>
          <a:blip r:embed="rId3"/>
          <a:stretch>
            <a:fillRect/>
          </a:stretch>
        </p:blipFill>
        <p:spPr>
          <a:xfrm>
            <a:off x="1276400" y="0"/>
            <a:ext cx="3492500" cy="2324100"/>
          </a:xfrm>
          <a:prstGeom prst="rect">
            <a:avLst/>
          </a:prstGeom>
        </p:spPr>
      </p:pic>
    </p:spTree>
    <p:extLst>
      <p:ext uri="{BB962C8B-B14F-4D97-AF65-F5344CB8AC3E}">
        <p14:creationId xmlns:p14="http://schemas.microsoft.com/office/powerpoint/2010/main" val="254929198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4" descr="Sir-John-Whitmore.jpg"/>
          <p:cNvPicPr>
            <a:picLocks noChangeAspect="1"/>
          </p:cNvPicPr>
          <p:nvPr/>
        </p:nvPicPr>
        <p:blipFill>
          <a:blip r:embed="rId3" cstate="print"/>
          <a:srcRect/>
          <a:stretch>
            <a:fillRect/>
          </a:stretch>
        </p:blipFill>
        <p:spPr bwMode="auto">
          <a:xfrm>
            <a:off x="0" y="0"/>
            <a:ext cx="5080000" cy="6858000"/>
          </a:xfrm>
          <a:prstGeom prst="rect">
            <a:avLst/>
          </a:prstGeom>
          <a:noFill/>
          <a:ln w="9525">
            <a:noFill/>
            <a:miter lim="800000"/>
            <a:headEnd/>
            <a:tailEnd/>
          </a:ln>
        </p:spPr>
      </p:pic>
      <p:pic>
        <p:nvPicPr>
          <p:cNvPr id="63491" name="Picture 16" descr="GROW-Model.jpg"/>
          <p:cNvPicPr>
            <a:picLocks noChangeAspect="1"/>
          </p:cNvPicPr>
          <p:nvPr/>
        </p:nvPicPr>
        <p:blipFill>
          <a:blip r:embed="rId4" cstate="print"/>
          <a:srcRect l="5556" t="5556" r="6944" b="6667"/>
          <a:stretch>
            <a:fillRect/>
          </a:stretch>
        </p:blipFill>
        <p:spPr bwMode="auto">
          <a:xfrm>
            <a:off x="5384800" y="1371600"/>
            <a:ext cx="6400800" cy="4419600"/>
          </a:xfrm>
          <a:prstGeom prst="rect">
            <a:avLst/>
          </a:prstGeom>
          <a:noFill/>
          <a:ln w="9525">
            <a:noFill/>
            <a:miter lim="800000"/>
            <a:headEnd/>
            <a:tailEnd/>
          </a:ln>
        </p:spPr>
      </p:pic>
      <p:sp>
        <p:nvSpPr>
          <p:cNvPr id="63492" name="TextBox 17"/>
          <p:cNvSpPr txBox="1">
            <a:spLocks noChangeArrowheads="1"/>
          </p:cNvSpPr>
          <p:nvPr/>
        </p:nvSpPr>
        <p:spPr bwMode="auto">
          <a:xfrm>
            <a:off x="5875867" y="203200"/>
            <a:ext cx="4128053" cy="1015663"/>
          </a:xfrm>
          <a:prstGeom prst="rect">
            <a:avLst/>
          </a:prstGeom>
          <a:solidFill>
            <a:schemeClr val="tx1"/>
          </a:solidFill>
          <a:ln w="9525">
            <a:noFill/>
            <a:miter lim="800000"/>
            <a:headEnd/>
            <a:tailEnd/>
          </a:ln>
        </p:spPr>
        <p:txBody>
          <a:bodyPr wrap="none">
            <a:spAutoFit/>
          </a:bodyPr>
          <a:lstStyle/>
          <a:p>
            <a:pPr algn="ctr"/>
            <a:r>
              <a:rPr lang="en-PH" sz="3000" b="1">
                <a:solidFill>
                  <a:schemeClr val="bg1"/>
                </a:solidFill>
                <a:latin typeface="Candara" pitchFamily="34" charset="0"/>
              </a:rPr>
              <a:t>COACHING STRUCTURE </a:t>
            </a:r>
          </a:p>
          <a:p>
            <a:pPr algn="ctr"/>
            <a:r>
              <a:rPr lang="en-PH" sz="3000" b="1">
                <a:solidFill>
                  <a:schemeClr val="bg1"/>
                </a:solidFill>
                <a:latin typeface="Candara" pitchFamily="34" charset="0"/>
              </a:rPr>
              <a:t>BY JOHN WHITMORE</a:t>
            </a:r>
            <a:endParaRPr lang="en-US" sz="3000" b="1">
              <a:solidFill>
                <a:schemeClr val="bg1"/>
              </a:solidFill>
              <a:latin typeface="Candara" pitchFamily="34" charset="0"/>
            </a:endParaRPr>
          </a:p>
        </p:txBody>
      </p:sp>
      <p:sp>
        <p:nvSpPr>
          <p:cNvPr id="63493" name="TextBox 18"/>
          <p:cNvSpPr txBox="1">
            <a:spLocks noChangeArrowheads="1"/>
          </p:cNvSpPr>
          <p:nvPr/>
        </p:nvSpPr>
        <p:spPr bwMode="auto">
          <a:xfrm>
            <a:off x="6705600" y="5943600"/>
            <a:ext cx="4052850" cy="630942"/>
          </a:xfrm>
          <a:prstGeom prst="rect">
            <a:avLst/>
          </a:prstGeom>
          <a:noFill/>
          <a:ln w="9525">
            <a:noFill/>
            <a:miter lim="800000"/>
            <a:headEnd/>
            <a:tailEnd/>
          </a:ln>
        </p:spPr>
        <p:txBody>
          <a:bodyPr wrap="none">
            <a:spAutoFit/>
          </a:bodyPr>
          <a:lstStyle/>
          <a:p>
            <a:r>
              <a:rPr lang="en-PH" sz="3500" b="1" dirty="0">
                <a:solidFill>
                  <a:srgbClr val="C00000"/>
                </a:solidFill>
                <a:latin typeface="Candara" pitchFamily="34" charset="0"/>
              </a:rPr>
              <a:t>GROW </a:t>
            </a:r>
            <a:r>
              <a:rPr lang="en-PH" sz="3500" b="1" dirty="0" smtClean="0">
                <a:solidFill>
                  <a:srgbClr val="C00000"/>
                </a:solidFill>
                <a:latin typeface="Candara" pitchFamily="34" charset="0"/>
              </a:rPr>
              <a:t>Model- video</a:t>
            </a:r>
            <a:endParaRPr lang="en-US" sz="3500" b="1" dirty="0">
              <a:solidFill>
                <a:srgbClr val="C00000"/>
              </a:solidFill>
              <a:latin typeface="Candara" pitchFamily="34" charset="0"/>
            </a:endParaRP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14"/>
          <p:cNvSpPr>
            <a:spLocks noChangeArrowheads="1"/>
          </p:cNvSpPr>
          <p:nvPr/>
        </p:nvSpPr>
        <p:spPr bwMode="auto">
          <a:xfrm>
            <a:off x="508000" y="1447800"/>
            <a:ext cx="1625600" cy="1143000"/>
          </a:xfrm>
          <a:prstGeom prst="bevel">
            <a:avLst>
              <a:gd name="adj" fmla="val 12500"/>
            </a:avLst>
          </a:prstGeom>
          <a:ln>
            <a:solidFill>
              <a:srgbClr val="FF0000"/>
            </a:solidFill>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sz="6000" b="1" dirty="0">
                <a:solidFill>
                  <a:srgbClr val="000000"/>
                </a:solidFill>
                <a:effectLst>
                  <a:outerShdw blurRad="38100" dist="38100" dir="2700000" algn="tl">
                    <a:srgbClr val="000000">
                      <a:alpha val="43137"/>
                    </a:srgbClr>
                  </a:outerShdw>
                </a:effectLst>
                <a:latin typeface="Bookman Old Style" pitchFamily="18" charset="0"/>
              </a:rPr>
              <a:t>G</a:t>
            </a:r>
          </a:p>
        </p:txBody>
      </p:sp>
      <p:sp>
        <p:nvSpPr>
          <p:cNvPr id="19" name="AutoShape 14"/>
          <p:cNvSpPr>
            <a:spLocks noChangeArrowheads="1"/>
          </p:cNvSpPr>
          <p:nvPr/>
        </p:nvSpPr>
        <p:spPr bwMode="auto">
          <a:xfrm>
            <a:off x="304800" y="2667000"/>
            <a:ext cx="1625600" cy="1143000"/>
          </a:xfrm>
          <a:prstGeom prst="bevel">
            <a:avLst>
              <a:gd name="adj" fmla="val 12500"/>
            </a:avLst>
          </a:prstGeom>
          <a:ln>
            <a:solidFill>
              <a:srgbClr val="0000CC"/>
            </a:solidFill>
            <a:headEnd/>
            <a:tailEnd/>
          </a:ln>
        </p:spPr>
        <p:style>
          <a:lnRef idx="0">
            <a:schemeClr val="accent6"/>
          </a:lnRef>
          <a:fillRef idx="3">
            <a:schemeClr val="accent6"/>
          </a:fillRef>
          <a:effectRef idx="3">
            <a:schemeClr val="accent6"/>
          </a:effectRef>
          <a:fontRef idx="minor">
            <a:schemeClr val="lt1"/>
          </a:fontRef>
        </p:style>
        <p:txBody>
          <a:bodyPr wrap="none" anchor="ctr"/>
          <a:lstStyle/>
          <a:p>
            <a:pPr algn="ctr">
              <a:defRPr/>
            </a:pPr>
            <a:r>
              <a:rPr lang="en-US" sz="6600" b="1" dirty="0">
                <a:solidFill>
                  <a:srgbClr val="000000"/>
                </a:solidFill>
                <a:effectLst>
                  <a:outerShdw blurRad="38100" dist="38100" dir="2700000" algn="tl">
                    <a:srgbClr val="000000">
                      <a:alpha val="43137"/>
                    </a:srgbClr>
                  </a:outerShdw>
                </a:effectLst>
                <a:latin typeface="Bookman Old Style" pitchFamily="18" charset="0"/>
              </a:rPr>
              <a:t>R</a:t>
            </a:r>
          </a:p>
        </p:txBody>
      </p:sp>
      <p:sp>
        <p:nvSpPr>
          <p:cNvPr id="28" name="AutoShape 14"/>
          <p:cNvSpPr>
            <a:spLocks noChangeArrowheads="1"/>
          </p:cNvSpPr>
          <p:nvPr/>
        </p:nvSpPr>
        <p:spPr bwMode="auto">
          <a:xfrm>
            <a:off x="711200" y="3886200"/>
            <a:ext cx="1625600" cy="1143000"/>
          </a:xfrm>
          <a:prstGeom prst="bevel">
            <a:avLst>
              <a:gd name="adj" fmla="val 12500"/>
            </a:avLst>
          </a:prstGeom>
          <a:ln>
            <a:solidFill>
              <a:srgbClr val="FF0000"/>
            </a:solidFill>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sz="6000" b="1" dirty="0">
                <a:solidFill>
                  <a:srgbClr val="000000"/>
                </a:solidFill>
                <a:effectLst>
                  <a:outerShdw blurRad="38100" dist="38100" dir="2700000" algn="tl">
                    <a:srgbClr val="000000">
                      <a:alpha val="43137"/>
                    </a:srgbClr>
                  </a:outerShdw>
                </a:effectLst>
                <a:latin typeface="Bookman Old Style" pitchFamily="18" charset="0"/>
              </a:rPr>
              <a:t>O</a:t>
            </a:r>
          </a:p>
        </p:txBody>
      </p:sp>
      <p:sp>
        <p:nvSpPr>
          <p:cNvPr id="31" name="AutoShape 14"/>
          <p:cNvSpPr>
            <a:spLocks noChangeArrowheads="1"/>
          </p:cNvSpPr>
          <p:nvPr/>
        </p:nvSpPr>
        <p:spPr bwMode="auto">
          <a:xfrm>
            <a:off x="203200" y="5105400"/>
            <a:ext cx="1930400" cy="1143000"/>
          </a:xfrm>
          <a:prstGeom prst="bevel">
            <a:avLst>
              <a:gd name="adj" fmla="val 12500"/>
            </a:avLst>
          </a:prstGeom>
          <a:ln>
            <a:solidFill>
              <a:srgbClr val="0000CC"/>
            </a:solidFill>
            <a:headEnd/>
            <a:tailEnd/>
          </a:ln>
        </p:spPr>
        <p:style>
          <a:lnRef idx="0">
            <a:schemeClr val="accent6"/>
          </a:lnRef>
          <a:fillRef idx="3">
            <a:schemeClr val="accent6"/>
          </a:fillRef>
          <a:effectRef idx="3">
            <a:schemeClr val="accent6"/>
          </a:effectRef>
          <a:fontRef idx="minor">
            <a:schemeClr val="lt1"/>
          </a:fontRef>
        </p:style>
        <p:txBody>
          <a:bodyPr wrap="none" anchor="ctr"/>
          <a:lstStyle/>
          <a:p>
            <a:pPr algn="ctr">
              <a:defRPr/>
            </a:pPr>
            <a:r>
              <a:rPr lang="en-US" sz="6600" b="1" dirty="0">
                <a:solidFill>
                  <a:srgbClr val="000000"/>
                </a:solidFill>
                <a:effectLst>
                  <a:outerShdw blurRad="38100" dist="38100" dir="2700000" algn="tl">
                    <a:srgbClr val="000000">
                      <a:alpha val="43137"/>
                    </a:srgbClr>
                  </a:outerShdw>
                </a:effectLst>
                <a:latin typeface="Bookman Old Style" pitchFamily="18" charset="0"/>
              </a:rPr>
              <a:t>W</a:t>
            </a:r>
          </a:p>
        </p:txBody>
      </p:sp>
      <p:sp>
        <p:nvSpPr>
          <p:cNvPr id="34" name="Flowchart: Terminator 33"/>
          <p:cNvSpPr/>
          <p:nvPr/>
        </p:nvSpPr>
        <p:spPr>
          <a:xfrm>
            <a:off x="1828800" y="1600200"/>
            <a:ext cx="3048000" cy="762000"/>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a:solidFill>
                  <a:schemeClr val="bg1"/>
                </a:solidFill>
              </a:rPr>
              <a:t>GOAL</a:t>
            </a:r>
          </a:p>
        </p:txBody>
      </p:sp>
      <p:sp>
        <p:nvSpPr>
          <p:cNvPr id="35" name="Flowchart: Terminator 34"/>
          <p:cNvSpPr/>
          <p:nvPr/>
        </p:nvSpPr>
        <p:spPr>
          <a:xfrm>
            <a:off x="1625600" y="2895600"/>
            <a:ext cx="3149600" cy="762000"/>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a:solidFill>
                  <a:schemeClr val="bg1"/>
                </a:solidFill>
              </a:rPr>
              <a:t>REALITY</a:t>
            </a:r>
          </a:p>
        </p:txBody>
      </p:sp>
      <p:sp>
        <p:nvSpPr>
          <p:cNvPr id="37" name="Flowchart: Terminator 36"/>
          <p:cNvSpPr/>
          <p:nvPr/>
        </p:nvSpPr>
        <p:spPr>
          <a:xfrm>
            <a:off x="1727200" y="5334000"/>
            <a:ext cx="2336800" cy="762000"/>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a:solidFill>
                  <a:schemeClr val="bg1"/>
                </a:solidFill>
              </a:rPr>
              <a:t>WILL</a:t>
            </a:r>
          </a:p>
        </p:txBody>
      </p:sp>
      <p:sp>
        <p:nvSpPr>
          <p:cNvPr id="36" name="Flowchart: Terminator 35"/>
          <p:cNvSpPr/>
          <p:nvPr/>
        </p:nvSpPr>
        <p:spPr>
          <a:xfrm>
            <a:off x="2032000" y="4114800"/>
            <a:ext cx="3352800" cy="762000"/>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a:solidFill>
                  <a:schemeClr val="bg1"/>
                </a:solidFill>
              </a:rPr>
              <a:t>OPTIONS</a:t>
            </a:r>
          </a:p>
        </p:txBody>
      </p:sp>
      <p:sp>
        <p:nvSpPr>
          <p:cNvPr id="64530" name="TextBox 20"/>
          <p:cNvSpPr txBox="1">
            <a:spLocks noChangeArrowheads="1"/>
          </p:cNvSpPr>
          <p:nvPr/>
        </p:nvSpPr>
        <p:spPr bwMode="auto">
          <a:xfrm>
            <a:off x="3556001" y="304800"/>
            <a:ext cx="6221575" cy="630942"/>
          </a:xfrm>
          <a:prstGeom prst="rect">
            <a:avLst/>
          </a:prstGeom>
          <a:solidFill>
            <a:srgbClr val="C00000"/>
          </a:solidFill>
          <a:ln w="9525">
            <a:noFill/>
            <a:miter lim="800000"/>
            <a:headEnd/>
            <a:tailEnd/>
          </a:ln>
        </p:spPr>
        <p:txBody>
          <a:bodyPr wrap="none">
            <a:spAutoFit/>
          </a:bodyPr>
          <a:lstStyle/>
          <a:p>
            <a:r>
              <a:rPr lang="en-PH" sz="3500" b="1">
                <a:solidFill>
                  <a:schemeClr val="bg1"/>
                </a:solidFill>
                <a:latin typeface="Candara" pitchFamily="34" charset="0"/>
              </a:rPr>
              <a:t>The GROW Process of Coaching</a:t>
            </a:r>
            <a:endParaRPr lang="en-US" sz="3500" b="1">
              <a:solidFill>
                <a:schemeClr val="bg1"/>
              </a:solidFill>
              <a:latin typeface="Candara" pitchFamily="34" charset="0"/>
            </a:endParaRPr>
          </a:p>
        </p:txBody>
      </p:sp>
      <p:sp>
        <p:nvSpPr>
          <p:cNvPr id="64531" name="TextBox 21"/>
          <p:cNvSpPr txBox="1">
            <a:spLocks noChangeArrowheads="1"/>
          </p:cNvSpPr>
          <p:nvPr/>
        </p:nvSpPr>
        <p:spPr bwMode="auto">
          <a:xfrm>
            <a:off x="5689600" y="1981201"/>
            <a:ext cx="6197600" cy="2554545"/>
          </a:xfrm>
          <a:prstGeom prst="rect">
            <a:avLst/>
          </a:prstGeom>
          <a:noFill/>
          <a:ln w="9525">
            <a:noFill/>
            <a:miter lim="800000"/>
            <a:headEnd/>
            <a:tailEnd/>
          </a:ln>
        </p:spPr>
        <p:txBody>
          <a:bodyPr>
            <a:spAutoFit/>
          </a:bodyPr>
          <a:lstStyle/>
          <a:p>
            <a:pPr algn="just"/>
            <a:r>
              <a:rPr lang="en-PH" sz="3200">
                <a:latin typeface="Candara" pitchFamily="34" charset="0"/>
              </a:rPr>
              <a:t>Based around the theory  that using questions rather than instructions in an organization will foster change more readily</a:t>
            </a:r>
          </a:p>
          <a:p>
            <a:pPr algn="just"/>
            <a:r>
              <a:rPr lang="en-PH" sz="3200" b="1">
                <a:latin typeface="Candara" pitchFamily="34" charset="0"/>
              </a:rPr>
              <a:t>	      - John Whitmore</a:t>
            </a:r>
            <a:endParaRPr lang="en-US" sz="3200" b="1">
              <a:latin typeface="Candar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20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10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7" grpId="0" animBg="1"/>
      <p:bldP spid="3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Box 14"/>
          <p:cNvSpPr txBox="1">
            <a:spLocks noChangeArrowheads="1"/>
          </p:cNvSpPr>
          <p:nvPr/>
        </p:nvSpPr>
        <p:spPr bwMode="auto">
          <a:xfrm>
            <a:off x="3556001" y="304800"/>
            <a:ext cx="6221575" cy="630942"/>
          </a:xfrm>
          <a:prstGeom prst="rect">
            <a:avLst/>
          </a:prstGeom>
          <a:solidFill>
            <a:srgbClr val="C00000"/>
          </a:solidFill>
          <a:ln w="9525">
            <a:noFill/>
            <a:miter lim="800000"/>
            <a:headEnd/>
            <a:tailEnd/>
          </a:ln>
        </p:spPr>
        <p:txBody>
          <a:bodyPr wrap="none">
            <a:spAutoFit/>
          </a:bodyPr>
          <a:lstStyle/>
          <a:p>
            <a:r>
              <a:rPr lang="en-PH" sz="3500" b="1">
                <a:solidFill>
                  <a:schemeClr val="bg1"/>
                </a:solidFill>
                <a:latin typeface="Candara" pitchFamily="34" charset="0"/>
              </a:rPr>
              <a:t>The GROW Process of Coaching</a:t>
            </a:r>
            <a:endParaRPr lang="en-US" sz="3500" b="1">
              <a:solidFill>
                <a:schemeClr val="bg1"/>
              </a:solidFill>
              <a:latin typeface="Candara" pitchFamily="34" charset="0"/>
            </a:endParaRPr>
          </a:p>
        </p:txBody>
      </p:sp>
      <p:pic>
        <p:nvPicPr>
          <p:cNvPr id="65539" name="Picture 15" descr="goal-300x300.jpg"/>
          <p:cNvPicPr>
            <a:picLocks noChangeAspect="1"/>
          </p:cNvPicPr>
          <p:nvPr/>
        </p:nvPicPr>
        <p:blipFill>
          <a:blip r:embed="rId3" cstate="print"/>
          <a:srcRect l="8571" t="6944" r="7143" b="6944"/>
          <a:stretch>
            <a:fillRect/>
          </a:stretch>
        </p:blipFill>
        <p:spPr bwMode="auto">
          <a:xfrm>
            <a:off x="304800" y="1219200"/>
            <a:ext cx="5486400" cy="5638800"/>
          </a:xfrm>
          <a:prstGeom prst="rect">
            <a:avLst/>
          </a:prstGeom>
          <a:noFill/>
          <a:ln w="9525">
            <a:noFill/>
            <a:miter lim="800000"/>
            <a:headEnd/>
            <a:tailEnd/>
          </a:ln>
        </p:spPr>
      </p:pic>
      <p:sp>
        <p:nvSpPr>
          <p:cNvPr id="65540" name="Rectangle 16"/>
          <p:cNvSpPr>
            <a:spLocks noChangeArrowheads="1"/>
          </p:cNvSpPr>
          <p:nvPr/>
        </p:nvSpPr>
        <p:spPr bwMode="auto">
          <a:xfrm>
            <a:off x="5791200" y="1600200"/>
            <a:ext cx="6096000" cy="4401205"/>
          </a:xfrm>
          <a:prstGeom prst="rect">
            <a:avLst/>
          </a:prstGeom>
          <a:noFill/>
          <a:ln w="9525">
            <a:noFill/>
            <a:miter lim="800000"/>
            <a:headEnd/>
            <a:tailEnd/>
          </a:ln>
        </p:spPr>
        <p:txBody>
          <a:bodyPr>
            <a:spAutoFit/>
          </a:bodyPr>
          <a:lstStyle/>
          <a:p>
            <a:pPr marL="334963" indent="-334963">
              <a:buClr>
                <a:srgbClr val="FF0000"/>
              </a:buClr>
              <a:buFont typeface="Wingdings" pitchFamily="2" charset="2"/>
              <a:buChar char="§"/>
            </a:pPr>
            <a:r>
              <a:rPr lang="en-US" sz="2800">
                <a:latin typeface="Candara" pitchFamily="34" charset="0"/>
              </a:rPr>
              <a:t>How do you want your career to progress?</a:t>
            </a:r>
          </a:p>
          <a:p>
            <a:pPr marL="334963" indent="-334963">
              <a:buClr>
                <a:srgbClr val="FF0000"/>
              </a:buClr>
              <a:buFont typeface="Wingdings" pitchFamily="2" charset="2"/>
              <a:buChar char="§"/>
            </a:pPr>
            <a:r>
              <a:rPr lang="en-US" sz="2800">
                <a:latin typeface="Candara" pitchFamily="34" charset="0"/>
              </a:rPr>
              <a:t>What outcome do you want from this process?</a:t>
            </a:r>
          </a:p>
          <a:p>
            <a:pPr marL="334963" indent="-334963">
              <a:buClr>
                <a:srgbClr val="FF0000"/>
              </a:buClr>
              <a:buFont typeface="Wingdings" pitchFamily="2" charset="2"/>
              <a:buChar char="§"/>
            </a:pPr>
            <a:r>
              <a:rPr lang="en-US" sz="2800">
                <a:latin typeface="Candara" pitchFamily="34" charset="0"/>
              </a:rPr>
              <a:t>How do you feel this process will help you?</a:t>
            </a:r>
          </a:p>
          <a:p>
            <a:pPr marL="334963" indent="-334963">
              <a:buClr>
                <a:srgbClr val="FF0000"/>
              </a:buClr>
              <a:buFont typeface="Wingdings" pitchFamily="2" charset="2"/>
              <a:buChar char="§"/>
            </a:pPr>
            <a:r>
              <a:rPr lang="en-US" sz="2800">
                <a:latin typeface="Candara" pitchFamily="34" charset="0"/>
              </a:rPr>
              <a:t>Will this session be sufficient to cover the points you need to cover?</a:t>
            </a:r>
          </a:p>
          <a:p>
            <a:pPr marL="334963" indent="-334963">
              <a:buClr>
                <a:srgbClr val="FF0000"/>
              </a:buClr>
              <a:buFont typeface="Wingdings" pitchFamily="2" charset="2"/>
              <a:buChar char="§"/>
            </a:pPr>
            <a:r>
              <a:rPr lang="en-US" sz="2800">
                <a:latin typeface="Candara" pitchFamily="34" charset="0"/>
              </a:rPr>
              <a:t>What would it take for this process to be a success?</a:t>
            </a: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4" descr="reality-word-held-up-white-cards-little-d-men-white-background-29965932.jpg"/>
          <p:cNvPicPr>
            <a:picLocks noChangeAspect="1"/>
          </p:cNvPicPr>
          <p:nvPr/>
        </p:nvPicPr>
        <p:blipFill>
          <a:blip r:embed="rId3" cstate="print"/>
          <a:srcRect b="10001"/>
          <a:stretch>
            <a:fillRect/>
          </a:stretch>
        </p:blipFill>
        <p:spPr bwMode="auto">
          <a:xfrm>
            <a:off x="0" y="0"/>
            <a:ext cx="12192000" cy="4419600"/>
          </a:xfrm>
          <a:prstGeom prst="rect">
            <a:avLst/>
          </a:prstGeom>
          <a:noFill/>
          <a:ln w="9525">
            <a:noFill/>
            <a:miter lim="800000"/>
            <a:headEnd/>
            <a:tailEnd/>
          </a:ln>
        </p:spPr>
      </p:pic>
      <p:sp>
        <p:nvSpPr>
          <p:cNvPr id="66563" name="Rectangle 15"/>
          <p:cNvSpPr>
            <a:spLocks noChangeArrowheads="1"/>
          </p:cNvSpPr>
          <p:nvPr/>
        </p:nvSpPr>
        <p:spPr bwMode="auto">
          <a:xfrm>
            <a:off x="711200" y="4343401"/>
            <a:ext cx="10972800" cy="1384995"/>
          </a:xfrm>
          <a:prstGeom prst="rect">
            <a:avLst/>
          </a:prstGeom>
          <a:noFill/>
          <a:ln w="9525">
            <a:noFill/>
            <a:miter lim="800000"/>
            <a:headEnd/>
            <a:tailEnd/>
          </a:ln>
        </p:spPr>
        <p:txBody>
          <a:bodyPr>
            <a:spAutoFit/>
          </a:bodyPr>
          <a:lstStyle/>
          <a:p>
            <a:pPr marL="334963" indent="-334963">
              <a:buClr>
                <a:srgbClr val="FF0000"/>
              </a:buClr>
              <a:buFont typeface="Wingdings" pitchFamily="2" charset="2"/>
              <a:buChar char="§"/>
            </a:pPr>
            <a:r>
              <a:rPr lang="en-US" sz="2800">
                <a:latin typeface="Candara" pitchFamily="34" charset="0"/>
              </a:rPr>
              <a:t>How do you see your style of management/leadership?</a:t>
            </a:r>
          </a:p>
          <a:p>
            <a:pPr marL="334963" indent="-334963">
              <a:buClr>
                <a:srgbClr val="FF0000"/>
              </a:buClr>
              <a:buFont typeface="Wingdings" pitchFamily="2" charset="2"/>
              <a:buChar char="§"/>
            </a:pPr>
            <a:r>
              <a:rPr lang="en-US" sz="2800">
                <a:latin typeface="Candara" pitchFamily="34" charset="0"/>
              </a:rPr>
              <a:t>How do you think others view your style of management/style?</a:t>
            </a:r>
          </a:p>
          <a:p>
            <a:pPr marL="334963" indent="-334963">
              <a:buClr>
                <a:srgbClr val="FF0000"/>
              </a:buClr>
              <a:buFont typeface="Wingdings" pitchFamily="2" charset="2"/>
              <a:buChar char="§"/>
            </a:pPr>
            <a:r>
              <a:rPr lang="en-US" sz="2800">
                <a:latin typeface="Candara" pitchFamily="34" charset="0"/>
              </a:rPr>
              <a:t>Can you provide examples of this?</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4" descr="thinking-man.jpg"/>
          <p:cNvPicPr>
            <a:picLocks noChangeAspect="1"/>
          </p:cNvPicPr>
          <p:nvPr/>
        </p:nvPicPr>
        <p:blipFill>
          <a:blip r:embed="rId3" cstate="print"/>
          <a:srcRect/>
          <a:stretch>
            <a:fillRect/>
          </a:stretch>
        </p:blipFill>
        <p:spPr bwMode="auto">
          <a:xfrm>
            <a:off x="0" y="990600"/>
            <a:ext cx="5689600" cy="5867400"/>
          </a:xfrm>
          <a:prstGeom prst="rect">
            <a:avLst/>
          </a:prstGeom>
          <a:noFill/>
          <a:ln w="9525">
            <a:noFill/>
            <a:miter lim="800000"/>
            <a:headEnd/>
            <a:tailEnd/>
          </a:ln>
        </p:spPr>
      </p:pic>
      <p:sp>
        <p:nvSpPr>
          <p:cNvPr id="67587" name="TextBox 15"/>
          <p:cNvSpPr txBox="1">
            <a:spLocks noChangeArrowheads="1"/>
          </p:cNvSpPr>
          <p:nvPr/>
        </p:nvSpPr>
        <p:spPr bwMode="auto">
          <a:xfrm>
            <a:off x="812801" y="533400"/>
            <a:ext cx="3215945" cy="1015663"/>
          </a:xfrm>
          <a:prstGeom prst="rect">
            <a:avLst/>
          </a:prstGeom>
          <a:noFill/>
          <a:ln w="9525">
            <a:noFill/>
            <a:miter lim="800000"/>
            <a:headEnd/>
            <a:tailEnd/>
          </a:ln>
        </p:spPr>
        <p:txBody>
          <a:bodyPr wrap="none">
            <a:spAutoFit/>
          </a:bodyPr>
          <a:lstStyle/>
          <a:p>
            <a:r>
              <a:rPr lang="en-PH" sz="6000" b="1">
                <a:solidFill>
                  <a:srgbClr val="C00000"/>
                </a:solidFill>
                <a:latin typeface="Candara" pitchFamily="34" charset="0"/>
              </a:rPr>
              <a:t>OPTIONS</a:t>
            </a:r>
            <a:endParaRPr lang="en-US" sz="6000" b="1">
              <a:solidFill>
                <a:srgbClr val="C00000"/>
              </a:solidFill>
              <a:latin typeface="Candara" pitchFamily="34" charset="0"/>
            </a:endParaRPr>
          </a:p>
        </p:txBody>
      </p:sp>
      <p:sp>
        <p:nvSpPr>
          <p:cNvPr id="67588" name="Rectangle 16"/>
          <p:cNvSpPr>
            <a:spLocks noChangeArrowheads="1"/>
          </p:cNvSpPr>
          <p:nvPr/>
        </p:nvSpPr>
        <p:spPr bwMode="auto">
          <a:xfrm>
            <a:off x="5588000" y="1676400"/>
            <a:ext cx="6096000" cy="3416320"/>
          </a:xfrm>
          <a:prstGeom prst="rect">
            <a:avLst/>
          </a:prstGeom>
          <a:noFill/>
          <a:ln w="9525">
            <a:noFill/>
            <a:miter lim="800000"/>
            <a:headEnd/>
            <a:tailEnd/>
          </a:ln>
        </p:spPr>
        <p:txBody>
          <a:bodyPr>
            <a:spAutoFit/>
          </a:bodyPr>
          <a:lstStyle/>
          <a:p>
            <a:pPr marL="334963" indent="-334963">
              <a:buClr>
                <a:srgbClr val="FF0000"/>
              </a:buClr>
              <a:buFont typeface="Wingdings" pitchFamily="2" charset="2"/>
              <a:buChar char="§"/>
            </a:pPr>
            <a:r>
              <a:rPr lang="en-US" sz="2700">
                <a:latin typeface="Candara" pitchFamily="34" charset="0"/>
              </a:rPr>
              <a:t>How could the situation change?</a:t>
            </a:r>
          </a:p>
          <a:p>
            <a:pPr marL="334963" indent="-334963">
              <a:buClr>
                <a:srgbClr val="FF0000"/>
              </a:buClr>
              <a:buFont typeface="Wingdings" pitchFamily="2" charset="2"/>
              <a:buChar char="§"/>
            </a:pPr>
            <a:r>
              <a:rPr lang="en-US" sz="2700">
                <a:latin typeface="Candara" pitchFamily="34" charset="0"/>
              </a:rPr>
              <a:t>How could you improve the situation?</a:t>
            </a:r>
          </a:p>
          <a:p>
            <a:pPr marL="334963" indent="-334963">
              <a:buClr>
                <a:srgbClr val="FF0000"/>
              </a:buClr>
              <a:buFont typeface="Wingdings" pitchFamily="2" charset="2"/>
              <a:buChar char="§"/>
            </a:pPr>
            <a:r>
              <a:rPr lang="en-US" sz="2700">
                <a:latin typeface="Candara" pitchFamily="34" charset="0"/>
              </a:rPr>
              <a:t>Can you provide some specific options for action?</a:t>
            </a:r>
          </a:p>
          <a:p>
            <a:pPr marL="334963" indent="-334963">
              <a:buClr>
                <a:srgbClr val="FF0000"/>
              </a:buClr>
              <a:buFont typeface="Wingdings" pitchFamily="2" charset="2"/>
              <a:buChar char="§"/>
            </a:pPr>
            <a:r>
              <a:rPr lang="en-US" sz="2700">
                <a:latin typeface="Candara" pitchFamily="34" charset="0"/>
              </a:rPr>
              <a:t>Are you aware of the possible downsides to those options?</a:t>
            </a:r>
          </a:p>
          <a:p>
            <a:pPr marL="334963" indent="-334963">
              <a:buClr>
                <a:srgbClr val="FF0000"/>
              </a:buClr>
              <a:buFont typeface="Wingdings" pitchFamily="2" charset="2"/>
              <a:buChar char="§"/>
            </a:pPr>
            <a:r>
              <a:rPr lang="en-US" sz="2700">
                <a:latin typeface="Candara" pitchFamily="34" charset="0"/>
              </a:rPr>
              <a:t>Which of these suggested options would you like to try?</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4" descr="action.jpg"/>
          <p:cNvPicPr>
            <a:picLocks noChangeAspect="1"/>
          </p:cNvPicPr>
          <p:nvPr/>
        </p:nvPicPr>
        <p:blipFill>
          <a:blip r:embed="rId3" cstate="print"/>
          <a:srcRect r="19000"/>
          <a:stretch>
            <a:fillRect/>
          </a:stretch>
        </p:blipFill>
        <p:spPr bwMode="auto">
          <a:xfrm>
            <a:off x="0" y="0"/>
            <a:ext cx="5486400" cy="6858000"/>
          </a:xfrm>
          <a:prstGeom prst="rect">
            <a:avLst/>
          </a:prstGeom>
          <a:noFill/>
          <a:ln w="9525">
            <a:noFill/>
            <a:miter lim="800000"/>
            <a:headEnd/>
            <a:tailEnd/>
          </a:ln>
        </p:spPr>
      </p:pic>
      <p:sp>
        <p:nvSpPr>
          <p:cNvPr id="68611" name="TextBox 15"/>
          <p:cNvSpPr txBox="1">
            <a:spLocks noChangeArrowheads="1"/>
          </p:cNvSpPr>
          <p:nvPr/>
        </p:nvSpPr>
        <p:spPr bwMode="auto">
          <a:xfrm>
            <a:off x="5588001" y="838200"/>
            <a:ext cx="1851789" cy="1015663"/>
          </a:xfrm>
          <a:prstGeom prst="rect">
            <a:avLst/>
          </a:prstGeom>
          <a:noFill/>
          <a:ln w="9525">
            <a:noFill/>
            <a:miter lim="800000"/>
            <a:headEnd/>
            <a:tailEnd/>
          </a:ln>
        </p:spPr>
        <p:txBody>
          <a:bodyPr wrap="none">
            <a:spAutoFit/>
          </a:bodyPr>
          <a:lstStyle/>
          <a:p>
            <a:r>
              <a:rPr lang="en-PH" sz="6000" b="1">
                <a:solidFill>
                  <a:srgbClr val="C00000"/>
                </a:solidFill>
                <a:latin typeface="Candara" pitchFamily="34" charset="0"/>
              </a:rPr>
              <a:t>WILL</a:t>
            </a:r>
            <a:endParaRPr lang="en-US" sz="6000" b="1">
              <a:solidFill>
                <a:srgbClr val="C00000"/>
              </a:solidFill>
              <a:latin typeface="Candara" pitchFamily="34" charset="0"/>
            </a:endParaRPr>
          </a:p>
        </p:txBody>
      </p:sp>
      <p:sp>
        <p:nvSpPr>
          <p:cNvPr id="68612" name="Rectangle 16"/>
          <p:cNvSpPr>
            <a:spLocks noChangeArrowheads="1"/>
          </p:cNvSpPr>
          <p:nvPr/>
        </p:nvSpPr>
        <p:spPr bwMode="auto">
          <a:xfrm>
            <a:off x="5689600" y="1905001"/>
            <a:ext cx="6096000" cy="4324261"/>
          </a:xfrm>
          <a:prstGeom prst="rect">
            <a:avLst/>
          </a:prstGeom>
          <a:noFill/>
          <a:ln w="9525">
            <a:noFill/>
            <a:miter lim="800000"/>
            <a:headEnd/>
            <a:tailEnd/>
          </a:ln>
        </p:spPr>
        <p:txBody>
          <a:bodyPr>
            <a:spAutoFit/>
          </a:bodyPr>
          <a:lstStyle/>
          <a:p>
            <a:pPr marL="334963" indent="-334963">
              <a:buClr>
                <a:srgbClr val="FF0000"/>
              </a:buClr>
              <a:buFont typeface="Wingdings" pitchFamily="2" charset="2"/>
              <a:buChar char="§"/>
            </a:pPr>
            <a:r>
              <a:rPr lang="en-US" sz="2500">
                <a:latin typeface="Candara" pitchFamily="34" charset="0"/>
              </a:rPr>
              <a:t>How can you put these options into action?</a:t>
            </a:r>
          </a:p>
          <a:p>
            <a:pPr marL="334963" indent="-334963">
              <a:buClr>
                <a:srgbClr val="FF0000"/>
              </a:buClr>
              <a:buFont typeface="Wingdings" pitchFamily="2" charset="2"/>
              <a:buChar char="§"/>
            </a:pPr>
            <a:r>
              <a:rPr lang="en-US" sz="2500">
                <a:latin typeface="Candara" pitchFamily="34" charset="0"/>
              </a:rPr>
              <a:t>Are you aware of any obstacles to these actions?</a:t>
            </a:r>
          </a:p>
          <a:p>
            <a:pPr marL="334963" indent="-334963">
              <a:buClr>
                <a:srgbClr val="FF0000"/>
              </a:buClr>
              <a:buFont typeface="Wingdings" pitchFamily="2" charset="2"/>
              <a:buChar char="§"/>
            </a:pPr>
            <a:r>
              <a:rPr lang="en-US" sz="2500">
                <a:latin typeface="Candara" pitchFamily="34" charset="0"/>
              </a:rPr>
              <a:t>What further support do you need from your coach?</a:t>
            </a:r>
          </a:p>
          <a:p>
            <a:pPr marL="334963" indent="-334963">
              <a:buClr>
                <a:srgbClr val="FF0000"/>
              </a:buClr>
              <a:buFont typeface="Wingdings" pitchFamily="2" charset="2"/>
              <a:buChar char="§"/>
            </a:pPr>
            <a:r>
              <a:rPr lang="en-US" sz="2500">
                <a:latin typeface="Candara" pitchFamily="34" charset="0"/>
              </a:rPr>
              <a:t>Does your organization offer in-house support for change?</a:t>
            </a:r>
          </a:p>
          <a:p>
            <a:pPr marL="334963" indent="-334963">
              <a:buClr>
                <a:srgbClr val="FF0000"/>
              </a:buClr>
              <a:buFont typeface="Wingdings" pitchFamily="2" charset="2"/>
              <a:buChar char="§"/>
            </a:pPr>
            <a:r>
              <a:rPr lang="en-US" sz="2500">
                <a:latin typeface="Candara" pitchFamily="34" charset="0"/>
              </a:rPr>
              <a:t>If not, can you push for an in-house support system?</a:t>
            </a:r>
          </a:p>
          <a:p>
            <a:pPr marL="334963" indent="-334963">
              <a:buClr>
                <a:srgbClr val="FF0000"/>
              </a:buClr>
              <a:buFont typeface="Wingdings" pitchFamily="2" charset="2"/>
              <a:buChar char="§"/>
            </a:pPr>
            <a:r>
              <a:rPr lang="en-US" sz="2500">
                <a:latin typeface="Candara" pitchFamily="34" charset="0"/>
              </a:rPr>
              <a:t>Can you put this action plan into writing?</a:t>
            </a: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Box 12"/>
          <p:cNvSpPr txBox="1">
            <a:spLocks noChangeArrowheads="1"/>
          </p:cNvSpPr>
          <p:nvPr/>
        </p:nvSpPr>
        <p:spPr bwMode="auto">
          <a:xfrm>
            <a:off x="406400" y="457200"/>
            <a:ext cx="6034024" cy="630942"/>
          </a:xfrm>
          <a:prstGeom prst="rect">
            <a:avLst/>
          </a:prstGeom>
          <a:solidFill>
            <a:srgbClr val="C00000"/>
          </a:solidFill>
          <a:ln w="9525">
            <a:noFill/>
            <a:miter lim="800000"/>
            <a:headEnd/>
            <a:tailEnd/>
          </a:ln>
        </p:spPr>
        <p:txBody>
          <a:bodyPr wrap="none">
            <a:spAutoFit/>
          </a:bodyPr>
          <a:lstStyle/>
          <a:p>
            <a:r>
              <a:rPr lang="en-PH" sz="3500" b="1">
                <a:solidFill>
                  <a:schemeClr val="bg1"/>
                </a:solidFill>
                <a:latin typeface="Candara" pitchFamily="34" charset="0"/>
              </a:rPr>
              <a:t>QUALITIES OF A GOOD COACH</a:t>
            </a:r>
            <a:endParaRPr lang="en-US" sz="3500" b="1">
              <a:solidFill>
                <a:schemeClr val="bg1"/>
              </a:solidFill>
              <a:latin typeface="Candara" pitchFamily="34" charset="0"/>
            </a:endParaRPr>
          </a:p>
        </p:txBody>
      </p:sp>
      <p:pic>
        <p:nvPicPr>
          <p:cNvPr id="69635" name="Picture 13" descr="chek.jpg"/>
          <p:cNvPicPr>
            <a:picLocks noChangeAspect="1"/>
          </p:cNvPicPr>
          <p:nvPr/>
        </p:nvPicPr>
        <p:blipFill>
          <a:blip r:embed="rId3" cstate="print"/>
          <a:srcRect l="5095" r="3185" b="-699"/>
          <a:stretch>
            <a:fillRect/>
          </a:stretch>
        </p:blipFill>
        <p:spPr bwMode="auto">
          <a:xfrm>
            <a:off x="1625600" y="1524000"/>
            <a:ext cx="812800" cy="609600"/>
          </a:xfrm>
          <a:prstGeom prst="rect">
            <a:avLst/>
          </a:prstGeom>
          <a:noFill/>
          <a:ln w="9525">
            <a:noFill/>
            <a:miter lim="800000"/>
            <a:headEnd/>
            <a:tailEnd/>
          </a:ln>
        </p:spPr>
      </p:pic>
      <p:sp>
        <p:nvSpPr>
          <p:cNvPr id="69636" name="TextBox 14"/>
          <p:cNvSpPr txBox="1">
            <a:spLocks noChangeArrowheads="1"/>
          </p:cNvSpPr>
          <p:nvPr/>
        </p:nvSpPr>
        <p:spPr bwMode="auto">
          <a:xfrm>
            <a:off x="2438400" y="1524000"/>
            <a:ext cx="5995552" cy="630942"/>
          </a:xfrm>
          <a:prstGeom prst="rect">
            <a:avLst/>
          </a:prstGeom>
          <a:noFill/>
          <a:ln w="9525">
            <a:noFill/>
            <a:miter lim="800000"/>
            <a:headEnd/>
            <a:tailEnd/>
          </a:ln>
        </p:spPr>
        <p:txBody>
          <a:bodyPr wrap="none">
            <a:spAutoFit/>
          </a:bodyPr>
          <a:lstStyle/>
          <a:p>
            <a:r>
              <a:rPr lang="en-PH" sz="3500">
                <a:latin typeface="Candara" pitchFamily="34" charset="0"/>
              </a:rPr>
              <a:t>Honest, genuine and authentic</a:t>
            </a:r>
            <a:endParaRPr lang="en-US" sz="3500">
              <a:latin typeface="Candara" pitchFamily="34" charset="0"/>
            </a:endParaRPr>
          </a:p>
        </p:txBody>
      </p:sp>
      <p:pic>
        <p:nvPicPr>
          <p:cNvPr id="69637" name="Picture 15" descr="chek.jpg"/>
          <p:cNvPicPr>
            <a:picLocks noChangeAspect="1"/>
          </p:cNvPicPr>
          <p:nvPr/>
        </p:nvPicPr>
        <p:blipFill>
          <a:blip r:embed="rId3" cstate="print"/>
          <a:srcRect l="5095" r="3185" b="-699"/>
          <a:stretch>
            <a:fillRect/>
          </a:stretch>
        </p:blipFill>
        <p:spPr bwMode="auto">
          <a:xfrm>
            <a:off x="1625600" y="2286000"/>
            <a:ext cx="812800" cy="609600"/>
          </a:xfrm>
          <a:prstGeom prst="rect">
            <a:avLst/>
          </a:prstGeom>
          <a:noFill/>
          <a:ln w="9525">
            <a:noFill/>
            <a:miter lim="800000"/>
            <a:headEnd/>
            <a:tailEnd/>
          </a:ln>
        </p:spPr>
      </p:pic>
      <p:sp>
        <p:nvSpPr>
          <p:cNvPr id="69638" name="TextBox 16"/>
          <p:cNvSpPr txBox="1">
            <a:spLocks noChangeArrowheads="1"/>
          </p:cNvSpPr>
          <p:nvPr/>
        </p:nvSpPr>
        <p:spPr bwMode="auto">
          <a:xfrm>
            <a:off x="2438400" y="2265364"/>
            <a:ext cx="7042312" cy="630942"/>
          </a:xfrm>
          <a:prstGeom prst="rect">
            <a:avLst/>
          </a:prstGeom>
          <a:noFill/>
          <a:ln w="9525">
            <a:noFill/>
            <a:miter lim="800000"/>
            <a:headEnd/>
            <a:tailEnd/>
          </a:ln>
        </p:spPr>
        <p:txBody>
          <a:bodyPr wrap="none">
            <a:spAutoFit/>
          </a:bodyPr>
          <a:lstStyle/>
          <a:p>
            <a:r>
              <a:rPr lang="en-PH" sz="3500">
                <a:latin typeface="Candara" pitchFamily="34" charset="0"/>
              </a:rPr>
              <a:t>Has a positive view of human nature</a:t>
            </a:r>
            <a:endParaRPr lang="en-US" sz="3500">
              <a:latin typeface="Candara" pitchFamily="34" charset="0"/>
            </a:endParaRPr>
          </a:p>
        </p:txBody>
      </p:sp>
      <p:pic>
        <p:nvPicPr>
          <p:cNvPr id="69639" name="Picture 17" descr="chek.jpg"/>
          <p:cNvPicPr>
            <a:picLocks noChangeAspect="1"/>
          </p:cNvPicPr>
          <p:nvPr/>
        </p:nvPicPr>
        <p:blipFill>
          <a:blip r:embed="rId3" cstate="print"/>
          <a:srcRect l="5095" r="3185" b="-699"/>
          <a:stretch>
            <a:fillRect/>
          </a:stretch>
        </p:blipFill>
        <p:spPr bwMode="auto">
          <a:xfrm>
            <a:off x="1625600" y="3048000"/>
            <a:ext cx="812800" cy="609600"/>
          </a:xfrm>
          <a:prstGeom prst="rect">
            <a:avLst/>
          </a:prstGeom>
          <a:noFill/>
          <a:ln w="9525">
            <a:noFill/>
            <a:miter lim="800000"/>
            <a:headEnd/>
            <a:tailEnd/>
          </a:ln>
        </p:spPr>
      </p:pic>
      <p:sp>
        <p:nvSpPr>
          <p:cNvPr id="69640" name="TextBox 21"/>
          <p:cNvSpPr txBox="1">
            <a:spLocks noChangeArrowheads="1"/>
          </p:cNvSpPr>
          <p:nvPr/>
        </p:nvSpPr>
        <p:spPr bwMode="auto">
          <a:xfrm>
            <a:off x="2438400" y="2265364"/>
            <a:ext cx="7042312" cy="630942"/>
          </a:xfrm>
          <a:prstGeom prst="rect">
            <a:avLst/>
          </a:prstGeom>
          <a:noFill/>
          <a:ln w="9525">
            <a:noFill/>
            <a:miter lim="800000"/>
            <a:headEnd/>
            <a:tailEnd/>
          </a:ln>
        </p:spPr>
        <p:txBody>
          <a:bodyPr wrap="none">
            <a:spAutoFit/>
          </a:bodyPr>
          <a:lstStyle/>
          <a:p>
            <a:r>
              <a:rPr lang="en-PH" sz="3500">
                <a:latin typeface="Candara" pitchFamily="34" charset="0"/>
              </a:rPr>
              <a:t>Has a positive view of human nature</a:t>
            </a:r>
            <a:endParaRPr lang="en-US" sz="3500">
              <a:latin typeface="Candara" pitchFamily="34" charset="0"/>
            </a:endParaRPr>
          </a:p>
        </p:txBody>
      </p:sp>
      <p:sp>
        <p:nvSpPr>
          <p:cNvPr id="69641" name="TextBox 24"/>
          <p:cNvSpPr txBox="1">
            <a:spLocks noChangeArrowheads="1"/>
          </p:cNvSpPr>
          <p:nvPr/>
        </p:nvSpPr>
        <p:spPr bwMode="auto">
          <a:xfrm>
            <a:off x="2438401" y="3124200"/>
            <a:ext cx="4861844" cy="630942"/>
          </a:xfrm>
          <a:prstGeom prst="rect">
            <a:avLst/>
          </a:prstGeom>
          <a:noFill/>
          <a:ln w="9525">
            <a:noFill/>
            <a:miter lim="800000"/>
            <a:headEnd/>
            <a:tailEnd/>
          </a:ln>
        </p:spPr>
        <p:txBody>
          <a:bodyPr wrap="none">
            <a:spAutoFit/>
          </a:bodyPr>
          <a:lstStyle/>
          <a:p>
            <a:r>
              <a:rPr lang="en-PH" sz="3500">
                <a:latin typeface="Candara" pitchFamily="34" charset="0"/>
              </a:rPr>
              <a:t>Wants others to succeed</a:t>
            </a:r>
          </a:p>
        </p:txBody>
      </p:sp>
      <p:pic>
        <p:nvPicPr>
          <p:cNvPr id="69642" name="Picture 25" descr="chek.jpg"/>
          <p:cNvPicPr>
            <a:picLocks noChangeAspect="1"/>
          </p:cNvPicPr>
          <p:nvPr/>
        </p:nvPicPr>
        <p:blipFill>
          <a:blip r:embed="rId3" cstate="print"/>
          <a:srcRect l="5095" r="3185" b="-699"/>
          <a:stretch>
            <a:fillRect/>
          </a:stretch>
        </p:blipFill>
        <p:spPr bwMode="auto">
          <a:xfrm>
            <a:off x="1625600" y="3810000"/>
            <a:ext cx="812800" cy="609600"/>
          </a:xfrm>
          <a:prstGeom prst="rect">
            <a:avLst/>
          </a:prstGeom>
          <a:noFill/>
          <a:ln w="9525">
            <a:noFill/>
            <a:miter lim="800000"/>
            <a:headEnd/>
            <a:tailEnd/>
          </a:ln>
        </p:spPr>
      </p:pic>
      <p:sp>
        <p:nvSpPr>
          <p:cNvPr id="69643" name="TextBox 26"/>
          <p:cNvSpPr txBox="1">
            <a:spLocks noChangeArrowheads="1"/>
          </p:cNvSpPr>
          <p:nvPr/>
        </p:nvSpPr>
        <p:spPr bwMode="auto">
          <a:xfrm>
            <a:off x="2438400" y="3865564"/>
            <a:ext cx="6699270" cy="630942"/>
          </a:xfrm>
          <a:prstGeom prst="rect">
            <a:avLst/>
          </a:prstGeom>
          <a:noFill/>
          <a:ln w="9525">
            <a:noFill/>
            <a:miter lim="800000"/>
            <a:headEnd/>
            <a:tailEnd/>
          </a:ln>
        </p:spPr>
        <p:txBody>
          <a:bodyPr wrap="none">
            <a:spAutoFit/>
          </a:bodyPr>
          <a:lstStyle/>
          <a:p>
            <a:r>
              <a:rPr lang="en-PH" sz="3500">
                <a:latin typeface="Candara" pitchFamily="34" charset="0"/>
              </a:rPr>
              <a:t>Can create a thinking environment</a:t>
            </a:r>
          </a:p>
        </p:txBody>
      </p:sp>
      <p:pic>
        <p:nvPicPr>
          <p:cNvPr id="69644" name="Picture 27" descr="chek.jpg"/>
          <p:cNvPicPr>
            <a:picLocks noChangeAspect="1"/>
          </p:cNvPicPr>
          <p:nvPr/>
        </p:nvPicPr>
        <p:blipFill>
          <a:blip r:embed="rId3" cstate="print"/>
          <a:srcRect l="5095" r="3185" b="-699"/>
          <a:stretch>
            <a:fillRect/>
          </a:stretch>
        </p:blipFill>
        <p:spPr bwMode="auto">
          <a:xfrm>
            <a:off x="1625600" y="4572000"/>
            <a:ext cx="812800" cy="609600"/>
          </a:xfrm>
          <a:prstGeom prst="rect">
            <a:avLst/>
          </a:prstGeom>
          <a:noFill/>
          <a:ln w="9525">
            <a:noFill/>
            <a:miter lim="800000"/>
            <a:headEnd/>
            <a:tailEnd/>
          </a:ln>
        </p:spPr>
      </p:pic>
      <p:sp>
        <p:nvSpPr>
          <p:cNvPr id="69645" name="TextBox 28"/>
          <p:cNvSpPr txBox="1">
            <a:spLocks noChangeArrowheads="1"/>
          </p:cNvSpPr>
          <p:nvPr/>
        </p:nvSpPr>
        <p:spPr bwMode="auto">
          <a:xfrm>
            <a:off x="2438401" y="4627564"/>
            <a:ext cx="5503430" cy="630942"/>
          </a:xfrm>
          <a:prstGeom prst="rect">
            <a:avLst/>
          </a:prstGeom>
          <a:noFill/>
          <a:ln w="9525">
            <a:noFill/>
            <a:miter lim="800000"/>
            <a:headEnd/>
            <a:tailEnd/>
          </a:ln>
        </p:spPr>
        <p:txBody>
          <a:bodyPr wrap="none">
            <a:spAutoFit/>
          </a:bodyPr>
          <a:lstStyle/>
          <a:p>
            <a:r>
              <a:rPr lang="en-PH" sz="3500">
                <a:latin typeface="Candara" pitchFamily="34" charset="0"/>
              </a:rPr>
              <a:t>Enjoy seeing others develop</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Box 12"/>
          <p:cNvSpPr txBox="1">
            <a:spLocks noChangeArrowheads="1"/>
          </p:cNvSpPr>
          <p:nvPr/>
        </p:nvSpPr>
        <p:spPr bwMode="auto">
          <a:xfrm>
            <a:off x="406400" y="457200"/>
            <a:ext cx="6034024" cy="630942"/>
          </a:xfrm>
          <a:prstGeom prst="rect">
            <a:avLst/>
          </a:prstGeom>
          <a:solidFill>
            <a:srgbClr val="C00000"/>
          </a:solidFill>
          <a:ln w="9525">
            <a:noFill/>
            <a:miter lim="800000"/>
            <a:headEnd/>
            <a:tailEnd/>
          </a:ln>
        </p:spPr>
        <p:txBody>
          <a:bodyPr wrap="none">
            <a:spAutoFit/>
          </a:bodyPr>
          <a:lstStyle/>
          <a:p>
            <a:r>
              <a:rPr lang="en-PH" sz="3500" b="1">
                <a:solidFill>
                  <a:schemeClr val="bg1"/>
                </a:solidFill>
                <a:latin typeface="Candara" pitchFamily="34" charset="0"/>
              </a:rPr>
              <a:t>QUALITIES OF A GOOD COACH</a:t>
            </a:r>
            <a:endParaRPr lang="en-US" sz="3500" b="1">
              <a:solidFill>
                <a:schemeClr val="bg1"/>
              </a:solidFill>
              <a:latin typeface="Candara" pitchFamily="34" charset="0"/>
            </a:endParaRPr>
          </a:p>
        </p:txBody>
      </p:sp>
      <p:pic>
        <p:nvPicPr>
          <p:cNvPr id="70659" name="Picture 13" descr="chek.jpg"/>
          <p:cNvPicPr>
            <a:picLocks noChangeAspect="1"/>
          </p:cNvPicPr>
          <p:nvPr/>
        </p:nvPicPr>
        <p:blipFill>
          <a:blip r:embed="rId3" cstate="print"/>
          <a:srcRect l="5095" r="3185" b="-699"/>
          <a:stretch>
            <a:fillRect/>
          </a:stretch>
        </p:blipFill>
        <p:spPr bwMode="auto">
          <a:xfrm>
            <a:off x="1625600" y="1524000"/>
            <a:ext cx="812800" cy="609600"/>
          </a:xfrm>
          <a:prstGeom prst="rect">
            <a:avLst/>
          </a:prstGeom>
          <a:noFill/>
          <a:ln w="9525">
            <a:noFill/>
            <a:miter lim="800000"/>
            <a:headEnd/>
            <a:tailEnd/>
          </a:ln>
        </p:spPr>
      </p:pic>
      <p:sp>
        <p:nvSpPr>
          <p:cNvPr id="70660" name="TextBox 14"/>
          <p:cNvSpPr txBox="1">
            <a:spLocks noChangeArrowheads="1"/>
          </p:cNvSpPr>
          <p:nvPr/>
        </p:nvSpPr>
        <p:spPr bwMode="auto">
          <a:xfrm>
            <a:off x="2438400" y="1524000"/>
            <a:ext cx="3042821" cy="630942"/>
          </a:xfrm>
          <a:prstGeom prst="rect">
            <a:avLst/>
          </a:prstGeom>
          <a:noFill/>
          <a:ln w="9525">
            <a:noFill/>
            <a:miter lim="800000"/>
            <a:headEnd/>
            <a:tailEnd/>
          </a:ln>
        </p:spPr>
        <p:txBody>
          <a:bodyPr wrap="none">
            <a:spAutoFit/>
          </a:bodyPr>
          <a:lstStyle/>
          <a:p>
            <a:r>
              <a:rPr lang="en-PH" sz="3500">
                <a:latin typeface="Candara" pitchFamily="34" charset="0"/>
              </a:rPr>
              <a:t>Enjoys learning</a:t>
            </a:r>
            <a:endParaRPr lang="en-US" sz="3500">
              <a:latin typeface="Candara" pitchFamily="34" charset="0"/>
            </a:endParaRPr>
          </a:p>
        </p:txBody>
      </p:sp>
      <p:pic>
        <p:nvPicPr>
          <p:cNvPr id="70661" name="Picture 15" descr="chek.jpg"/>
          <p:cNvPicPr>
            <a:picLocks noChangeAspect="1"/>
          </p:cNvPicPr>
          <p:nvPr/>
        </p:nvPicPr>
        <p:blipFill>
          <a:blip r:embed="rId3" cstate="print"/>
          <a:srcRect l="5095" r="3185" b="-699"/>
          <a:stretch>
            <a:fillRect/>
          </a:stretch>
        </p:blipFill>
        <p:spPr bwMode="auto">
          <a:xfrm>
            <a:off x="1625600" y="2286000"/>
            <a:ext cx="812800" cy="609600"/>
          </a:xfrm>
          <a:prstGeom prst="rect">
            <a:avLst/>
          </a:prstGeom>
          <a:noFill/>
          <a:ln w="9525">
            <a:noFill/>
            <a:miter lim="800000"/>
            <a:headEnd/>
            <a:tailEnd/>
          </a:ln>
        </p:spPr>
      </p:pic>
      <p:pic>
        <p:nvPicPr>
          <p:cNvPr id="70662" name="Picture 17" descr="chek.jpg"/>
          <p:cNvPicPr>
            <a:picLocks noChangeAspect="1"/>
          </p:cNvPicPr>
          <p:nvPr/>
        </p:nvPicPr>
        <p:blipFill>
          <a:blip r:embed="rId3" cstate="print"/>
          <a:srcRect l="5095" r="3185" b="-699"/>
          <a:stretch>
            <a:fillRect/>
          </a:stretch>
        </p:blipFill>
        <p:spPr bwMode="auto">
          <a:xfrm>
            <a:off x="1625600" y="3048000"/>
            <a:ext cx="812800" cy="609600"/>
          </a:xfrm>
          <a:prstGeom prst="rect">
            <a:avLst/>
          </a:prstGeom>
          <a:noFill/>
          <a:ln w="9525">
            <a:noFill/>
            <a:miter lim="800000"/>
            <a:headEnd/>
            <a:tailEnd/>
          </a:ln>
        </p:spPr>
      </p:pic>
      <p:sp>
        <p:nvSpPr>
          <p:cNvPr id="70663" name="TextBox 21"/>
          <p:cNvSpPr txBox="1">
            <a:spLocks noChangeArrowheads="1"/>
          </p:cNvSpPr>
          <p:nvPr/>
        </p:nvSpPr>
        <p:spPr bwMode="auto">
          <a:xfrm>
            <a:off x="2438400" y="2265364"/>
            <a:ext cx="6325386" cy="630942"/>
          </a:xfrm>
          <a:prstGeom prst="rect">
            <a:avLst/>
          </a:prstGeom>
          <a:noFill/>
          <a:ln w="9525">
            <a:noFill/>
            <a:miter lim="800000"/>
            <a:headEnd/>
            <a:tailEnd/>
          </a:ln>
        </p:spPr>
        <p:txBody>
          <a:bodyPr wrap="none">
            <a:spAutoFit/>
          </a:bodyPr>
          <a:lstStyle/>
          <a:p>
            <a:r>
              <a:rPr lang="en-PH" sz="3500">
                <a:latin typeface="Candara" pitchFamily="34" charset="0"/>
              </a:rPr>
              <a:t>Wants others to be independent</a:t>
            </a:r>
            <a:endParaRPr lang="en-US" sz="3500">
              <a:latin typeface="Candara" pitchFamily="34" charset="0"/>
            </a:endParaRPr>
          </a:p>
        </p:txBody>
      </p:sp>
      <p:sp>
        <p:nvSpPr>
          <p:cNvPr id="70664" name="TextBox 24"/>
          <p:cNvSpPr txBox="1">
            <a:spLocks noChangeArrowheads="1"/>
          </p:cNvSpPr>
          <p:nvPr/>
        </p:nvSpPr>
        <p:spPr bwMode="auto">
          <a:xfrm>
            <a:off x="2438401" y="3124200"/>
            <a:ext cx="5428089" cy="630942"/>
          </a:xfrm>
          <a:prstGeom prst="rect">
            <a:avLst/>
          </a:prstGeom>
          <a:noFill/>
          <a:ln w="9525">
            <a:noFill/>
            <a:miter lim="800000"/>
            <a:headEnd/>
            <a:tailEnd/>
          </a:ln>
        </p:spPr>
        <p:txBody>
          <a:bodyPr wrap="none">
            <a:spAutoFit/>
          </a:bodyPr>
          <a:lstStyle/>
          <a:p>
            <a:r>
              <a:rPr lang="en-PH" sz="3500">
                <a:latin typeface="Candara" pitchFamily="34" charset="0"/>
              </a:rPr>
              <a:t>Generous with appreciation</a:t>
            </a:r>
          </a:p>
        </p:txBody>
      </p:sp>
      <p:pic>
        <p:nvPicPr>
          <p:cNvPr id="70665" name="Picture 25" descr="chek.jpg"/>
          <p:cNvPicPr>
            <a:picLocks noChangeAspect="1"/>
          </p:cNvPicPr>
          <p:nvPr/>
        </p:nvPicPr>
        <p:blipFill>
          <a:blip r:embed="rId3" cstate="print"/>
          <a:srcRect l="5095" r="3185" b="-699"/>
          <a:stretch>
            <a:fillRect/>
          </a:stretch>
        </p:blipFill>
        <p:spPr bwMode="auto">
          <a:xfrm>
            <a:off x="1625600" y="3810000"/>
            <a:ext cx="812800" cy="609600"/>
          </a:xfrm>
          <a:prstGeom prst="rect">
            <a:avLst/>
          </a:prstGeom>
          <a:noFill/>
          <a:ln w="9525">
            <a:noFill/>
            <a:miter lim="800000"/>
            <a:headEnd/>
            <a:tailEnd/>
          </a:ln>
        </p:spPr>
      </p:pic>
      <p:sp>
        <p:nvSpPr>
          <p:cNvPr id="70666" name="TextBox 26"/>
          <p:cNvSpPr txBox="1">
            <a:spLocks noChangeArrowheads="1"/>
          </p:cNvSpPr>
          <p:nvPr/>
        </p:nvSpPr>
        <p:spPr bwMode="auto">
          <a:xfrm>
            <a:off x="2438400" y="3865563"/>
            <a:ext cx="8839200" cy="630942"/>
          </a:xfrm>
          <a:prstGeom prst="rect">
            <a:avLst/>
          </a:prstGeom>
          <a:noFill/>
          <a:ln w="9525">
            <a:noFill/>
            <a:miter lim="800000"/>
            <a:headEnd/>
            <a:tailEnd/>
          </a:ln>
        </p:spPr>
        <p:txBody>
          <a:bodyPr>
            <a:spAutoFit/>
          </a:bodyPr>
          <a:lstStyle/>
          <a:p>
            <a:r>
              <a:rPr lang="en-PH" sz="3500">
                <a:latin typeface="Candara" pitchFamily="34" charset="0"/>
              </a:rPr>
              <a:t>Values the opinions and initiative of others</a:t>
            </a:r>
          </a:p>
        </p:txBody>
      </p:sp>
      <p:pic>
        <p:nvPicPr>
          <p:cNvPr id="70667" name="Picture 27" descr="chek.jpg"/>
          <p:cNvPicPr>
            <a:picLocks noChangeAspect="1"/>
          </p:cNvPicPr>
          <p:nvPr/>
        </p:nvPicPr>
        <p:blipFill>
          <a:blip r:embed="rId3" cstate="print"/>
          <a:srcRect l="5095" r="3185" b="-699"/>
          <a:stretch>
            <a:fillRect/>
          </a:stretch>
        </p:blipFill>
        <p:spPr bwMode="auto">
          <a:xfrm>
            <a:off x="1625600" y="5029200"/>
            <a:ext cx="812800" cy="609600"/>
          </a:xfrm>
          <a:prstGeom prst="rect">
            <a:avLst/>
          </a:prstGeom>
          <a:noFill/>
          <a:ln w="9525">
            <a:noFill/>
            <a:miter lim="800000"/>
            <a:headEnd/>
            <a:tailEnd/>
          </a:ln>
        </p:spPr>
      </p:pic>
      <p:sp>
        <p:nvSpPr>
          <p:cNvPr id="70668" name="TextBox 28"/>
          <p:cNvSpPr txBox="1">
            <a:spLocks noChangeArrowheads="1"/>
          </p:cNvSpPr>
          <p:nvPr/>
        </p:nvSpPr>
        <p:spPr bwMode="auto">
          <a:xfrm>
            <a:off x="2438400" y="5084763"/>
            <a:ext cx="6800260" cy="1169551"/>
          </a:xfrm>
          <a:prstGeom prst="rect">
            <a:avLst/>
          </a:prstGeom>
          <a:noFill/>
          <a:ln w="9525">
            <a:noFill/>
            <a:miter lim="800000"/>
            <a:headEnd/>
            <a:tailEnd/>
          </a:ln>
        </p:spPr>
        <p:txBody>
          <a:bodyPr wrap="none">
            <a:spAutoFit/>
          </a:bodyPr>
          <a:lstStyle/>
          <a:p>
            <a:r>
              <a:rPr lang="en-PH" sz="3500">
                <a:latin typeface="Candara" pitchFamily="34" charset="0"/>
              </a:rPr>
              <a:t>Motivates others by setting a good</a:t>
            </a:r>
          </a:p>
          <a:p>
            <a:r>
              <a:rPr lang="en-PH" sz="3500">
                <a:latin typeface="Candara" pitchFamily="34" charset="0"/>
              </a:rPr>
              <a:t>example</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print">
            <a:extLst/>
          </a:blip>
          <a:srcRect l="24286"/>
          <a:stretch>
            <a:fillRect/>
          </a:stretch>
        </p:blipFill>
        <p:spPr>
          <a:xfrm>
            <a:off x="711200" y="533400"/>
            <a:ext cx="5689600" cy="57826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1379" name="Rectangle 4"/>
          <p:cNvSpPr>
            <a:spLocks noChangeArrowheads="1"/>
          </p:cNvSpPr>
          <p:nvPr/>
        </p:nvSpPr>
        <p:spPr bwMode="auto">
          <a:xfrm>
            <a:off x="5791200" y="1733550"/>
            <a:ext cx="6096000" cy="2677656"/>
          </a:xfrm>
          <a:prstGeom prst="rect">
            <a:avLst/>
          </a:prstGeom>
          <a:noFill/>
          <a:ln w="9525">
            <a:noFill/>
            <a:miter lim="800000"/>
            <a:headEnd/>
            <a:tailEnd/>
          </a:ln>
        </p:spPr>
        <p:txBody>
          <a:bodyPr>
            <a:spAutoFit/>
          </a:bodyPr>
          <a:lstStyle/>
          <a:p>
            <a:pPr algn="r"/>
            <a:r>
              <a:rPr lang="en-US" sz="2400" b="1" i="1" dirty="0">
                <a:solidFill>
                  <a:schemeClr val="bg1"/>
                </a:solidFill>
                <a:latin typeface="Candara" pitchFamily="34" charset="0"/>
              </a:rPr>
              <a:t>“You get the best effort from others not by lighting a fire beneath them, but by</a:t>
            </a:r>
          </a:p>
          <a:p>
            <a:pPr algn="r"/>
            <a:r>
              <a:rPr lang="en-US" sz="2400" b="1" i="1" dirty="0">
                <a:solidFill>
                  <a:schemeClr val="bg1"/>
                </a:solidFill>
                <a:latin typeface="Candara" pitchFamily="34" charset="0"/>
              </a:rPr>
              <a:t>building the fire </a:t>
            </a:r>
          </a:p>
          <a:p>
            <a:pPr algn="r"/>
            <a:r>
              <a:rPr lang="en-US" sz="2400" b="1" i="1" dirty="0">
                <a:solidFill>
                  <a:schemeClr val="bg1"/>
                </a:solidFill>
                <a:latin typeface="Candara" pitchFamily="34" charset="0"/>
              </a:rPr>
              <a:t>Within him.”</a:t>
            </a:r>
          </a:p>
          <a:p>
            <a:pPr algn="r"/>
            <a:r>
              <a:rPr lang="en-US" sz="2400" b="1" i="1" dirty="0">
                <a:solidFill>
                  <a:srgbClr val="FFFF00"/>
                </a:solidFill>
                <a:latin typeface="Calibri" pitchFamily="34" charset="0"/>
              </a:rPr>
              <a:t>-Bob Nelson</a:t>
            </a:r>
          </a:p>
          <a:p>
            <a:pPr algn="r"/>
            <a:r>
              <a:rPr lang="en-US" sz="2400" b="1" i="1" dirty="0">
                <a:solidFill>
                  <a:srgbClr val="FFFF00"/>
                </a:solidFill>
                <a:latin typeface="Calibri" pitchFamily="34" charset="0"/>
              </a:rPr>
              <a:t>Comedian</a:t>
            </a:r>
          </a:p>
          <a:p>
            <a:pPr algn="r"/>
            <a:endParaRPr lang="en-US" sz="2400" b="1" i="1" dirty="0">
              <a:solidFill>
                <a:schemeClr val="bg1"/>
              </a:solidFill>
              <a:latin typeface="Candara" pitchFamily="34" charset="0"/>
            </a:endParaRP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man-stepping-up-to-his-successful-goal-top-business-graph-over-white-background-reflection-32812074.jpg"/>
          <p:cNvPicPr>
            <a:picLocks noChangeAspect="1"/>
          </p:cNvPicPr>
          <p:nvPr/>
        </p:nvPicPr>
        <p:blipFill>
          <a:blip r:embed="rId3" cstate="print"/>
          <a:srcRect l="13077" r="16154" b="11151"/>
          <a:stretch>
            <a:fillRect/>
          </a:stretch>
        </p:blipFill>
        <p:spPr>
          <a:xfrm>
            <a:off x="0" y="0"/>
            <a:ext cx="12090400" cy="6858000"/>
          </a:xfrm>
          <a:prstGeom prst="rect">
            <a:avLst/>
          </a:prstGeom>
        </p:spPr>
      </p:pic>
      <p:sp>
        <p:nvSpPr>
          <p:cNvPr id="102403" name="Rectangle 5"/>
          <p:cNvSpPr>
            <a:spLocks noChangeArrowheads="1"/>
          </p:cNvSpPr>
          <p:nvPr/>
        </p:nvSpPr>
        <p:spPr bwMode="auto">
          <a:xfrm>
            <a:off x="101600" y="533400"/>
            <a:ext cx="6807200" cy="2400657"/>
          </a:xfrm>
          <a:prstGeom prst="rect">
            <a:avLst/>
          </a:prstGeom>
          <a:noFill/>
          <a:ln w="9525">
            <a:noFill/>
            <a:miter lim="800000"/>
            <a:headEnd/>
            <a:tailEnd/>
          </a:ln>
        </p:spPr>
        <p:txBody>
          <a:bodyPr wrap="square">
            <a:spAutoFit/>
          </a:bodyPr>
          <a:lstStyle/>
          <a:p>
            <a:pPr algn="r"/>
            <a:r>
              <a:rPr lang="en-US" sz="2500" b="1" i="1" dirty="0">
                <a:latin typeface="Candara" pitchFamily="34" charset="0"/>
              </a:rPr>
              <a:t>"The goal of coaching </a:t>
            </a:r>
          </a:p>
          <a:p>
            <a:pPr algn="r"/>
            <a:r>
              <a:rPr lang="en-US" sz="2500" b="1" i="1" dirty="0">
                <a:latin typeface="Candara" pitchFamily="34" charset="0"/>
              </a:rPr>
              <a:t>is the goal of good management:  </a:t>
            </a:r>
          </a:p>
          <a:p>
            <a:pPr algn="r"/>
            <a:r>
              <a:rPr lang="en-US" sz="2500" b="1" i="1" dirty="0">
                <a:latin typeface="Candara" pitchFamily="34" charset="0"/>
              </a:rPr>
              <a:t>to make the most </a:t>
            </a:r>
          </a:p>
          <a:p>
            <a:pPr algn="r"/>
            <a:r>
              <a:rPr lang="en-US" sz="2500" b="1" i="1" dirty="0">
                <a:latin typeface="Candara" pitchFamily="34" charset="0"/>
              </a:rPr>
              <a:t>of an organization's valuable resources.”</a:t>
            </a:r>
          </a:p>
          <a:p>
            <a:pPr algn="r"/>
            <a:endParaRPr lang="en-US" sz="2500" b="1" dirty="0">
              <a:solidFill>
                <a:srgbClr val="C00000"/>
              </a:solidFill>
              <a:latin typeface="Candara" pitchFamily="34" charset="0"/>
            </a:endParaRPr>
          </a:p>
          <a:p>
            <a:pPr algn="r"/>
            <a:r>
              <a:rPr lang="en-US" sz="2500" b="1" dirty="0">
                <a:solidFill>
                  <a:srgbClr val="C00000"/>
                </a:solidFill>
                <a:latin typeface="Candara" pitchFamily="34" charset="0"/>
              </a:rPr>
              <a:t>-Harvard Business Review</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9391" y="-146756"/>
            <a:ext cx="9423633" cy="1752599"/>
          </a:xfrm>
        </p:spPr>
        <p:txBody>
          <a:bodyPr/>
          <a:lstStyle/>
          <a:p>
            <a:pPr algn="l"/>
            <a:r>
              <a:rPr lang="en-US" dirty="0" smtClean="0"/>
              <a:t>MC 9, 2015</a:t>
            </a:r>
            <a:endParaRPr lang="en-US" dirty="0"/>
          </a:p>
        </p:txBody>
      </p:sp>
      <p:pic>
        <p:nvPicPr>
          <p:cNvPr id="4" name="Content Placeholder 3" descr="Screen Shot 2015-06-28 at 10.42.51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3214" t="37672" r="32983" b="13200"/>
          <a:stretch/>
        </p:blipFill>
        <p:spPr>
          <a:xfrm>
            <a:off x="1959628" y="1340554"/>
            <a:ext cx="6364109" cy="5780731"/>
          </a:xfrm>
        </p:spPr>
      </p:pic>
      <p:pic>
        <p:nvPicPr>
          <p:cNvPr id="3" name="Picture 2"/>
          <p:cNvPicPr>
            <a:picLocks noChangeAspect="1"/>
          </p:cNvPicPr>
          <p:nvPr/>
        </p:nvPicPr>
        <p:blipFill>
          <a:blip r:embed="rId3"/>
          <a:stretch>
            <a:fillRect/>
          </a:stretch>
        </p:blipFill>
        <p:spPr>
          <a:xfrm>
            <a:off x="7164598" y="153525"/>
            <a:ext cx="4927600" cy="1651000"/>
          </a:xfrm>
          <a:prstGeom prst="rect">
            <a:avLst/>
          </a:prstGeom>
        </p:spPr>
      </p:pic>
    </p:spTree>
    <p:extLst>
      <p:ext uri="{BB962C8B-B14F-4D97-AF65-F5344CB8AC3E}">
        <p14:creationId xmlns:p14="http://schemas.microsoft.com/office/powerpoint/2010/main" val="171094876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ubtitle 2"/>
          <p:cNvSpPr>
            <a:spLocks noGrp="1"/>
          </p:cNvSpPr>
          <p:nvPr>
            <p:ph type="subTitle" idx="1"/>
          </p:nvPr>
        </p:nvSpPr>
        <p:spPr>
          <a:xfrm>
            <a:off x="3149600" y="6049963"/>
            <a:ext cx="8940800" cy="685800"/>
          </a:xfrm>
        </p:spPr>
        <p:txBody>
          <a:bodyPr/>
          <a:lstStyle/>
          <a:p>
            <a:pPr algn="r"/>
            <a:r>
              <a:rPr lang="en-PH" b="1" i="1" smtClean="0"/>
              <a:t>   </a:t>
            </a:r>
          </a:p>
        </p:txBody>
      </p:sp>
      <p:sp>
        <p:nvSpPr>
          <p:cNvPr id="27651" name="TextBox 1"/>
          <p:cNvSpPr txBox="1">
            <a:spLocks noChangeArrowheads="1"/>
          </p:cNvSpPr>
          <p:nvPr/>
        </p:nvSpPr>
        <p:spPr bwMode="auto">
          <a:xfrm>
            <a:off x="1403309" y="609600"/>
            <a:ext cx="2379176" cy="584775"/>
          </a:xfrm>
          <a:prstGeom prst="rect">
            <a:avLst/>
          </a:prstGeom>
          <a:solidFill>
            <a:srgbClr val="C00000"/>
          </a:solidFill>
          <a:ln w="9525">
            <a:solidFill>
              <a:srgbClr val="C00000"/>
            </a:solidFill>
            <a:miter lim="800000"/>
            <a:headEnd/>
            <a:tailEnd/>
          </a:ln>
        </p:spPr>
        <p:txBody>
          <a:bodyPr wrap="none">
            <a:spAutoFit/>
          </a:bodyPr>
          <a:lstStyle/>
          <a:p>
            <a:pPr algn="r"/>
            <a:r>
              <a:rPr lang="en-PH" sz="3200" b="1" dirty="0">
                <a:solidFill>
                  <a:schemeClr val="bg1"/>
                </a:solidFill>
                <a:latin typeface="Candara" pitchFamily="34" charset="0"/>
              </a:rPr>
              <a:t>SPMS CYCLE</a:t>
            </a:r>
          </a:p>
        </p:txBody>
      </p:sp>
      <p:pic>
        <p:nvPicPr>
          <p:cNvPr id="5" name="Picture 2"/>
          <p:cNvPicPr>
            <a:picLocks noChangeAspect="1" noChangeArrowheads="1"/>
          </p:cNvPicPr>
          <p:nvPr/>
        </p:nvPicPr>
        <p:blipFill>
          <a:blip r:embed="rId3" cstate="print"/>
          <a:srcRect l="33500" t="27556" r="31000" b="11111"/>
          <a:stretch>
            <a:fillRect/>
          </a:stretch>
        </p:blipFill>
        <p:spPr bwMode="auto">
          <a:xfrm>
            <a:off x="2336800" y="1066800"/>
            <a:ext cx="7213600" cy="5334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ubtitle 2"/>
          <p:cNvSpPr>
            <a:spLocks noGrp="1"/>
          </p:cNvSpPr>
          <p:nvPr>
            <p:ph type="subTitle" idx="1"/>
          </p:nvPr>
        </p:nvSpPr>
        <p:spPr>
          <a:xfrm>
            <a:off x="3149600" y="6049963"/>
            <a:ext cx="8940800" cy="685800"/>
          </a:xfrm>
        </p:spPr>
        <p:txBody>
          <a:bodyPr/>
          <a:lstStyle/>
          <a:p>
            <a:pPr algn="r"/>
            <a:r>
              <a:rPr lang="en-PH" b="1" i="1" smtClean="0"/>
              <a:t>   </a:t>
            </a:r>
          </a:p>
        </p:txBody>
      </p:sp>
      <p:sp>
        <p:nvSpPr>
          <p:cNvPr id="27651" name="TextBox 1"/>
          <p:cNvSpPr txBox="1">
            <a:spLocks noChangeArrowheads="1"/>
          </p:cNvSpPr>
          <p:nvPr/>
        </p:nvSpPr>
        <p:spPr bwMode="auto">
          <a:xfrm>
            <a:off x="1403309" y="609600"/>
            <a:ext cx="2379176" cy="584775"/>
          </a:xfrm>
          <a:prstGeom prst="rect">
            <a:avLst/>
          </a:prstGeom>
          <a:solidFill>
            <a:srgbClr val="C00000"/>
          </a:solidFill>
          <a:ln w="9525">
            <a:solidFill>
              <a:srgbClr val="C00000"/>
            </a:solidFill>
            <a:miter lim="800000"/>
            <a:headEnd/>
            <a:tailEnd/>
          </a:ln>
        </p:spPr>
        <p:txBody>
          <a:bodyPr wrap="none">
            <a:spAutoFit/>
          </a:bodyPr>
          <a:lstStyle/>
          <a:p>
            <a:pPr algn="r"/>
            <a:r>
              <a:rPr lang="en-PH" sz="3200" b="1" dirty="0">
                <a:solidFill>
                  <a:schemeClr val="bg1"/>
                </a:solidFill>
                <a:latin typeface="Candara" pitchFamily="34" charset="0"/>
              </a:rPr>
              <a:t>SPMS CYCLE</a:t>
            </a:r>
          </a:p>
        </p:txBody>
      </p:sp>
      <p:pic>
        <p:nvPicPr>
          <p:cNvPr id="5" name="Picture 2"/>
          <p:cNvPicPr>
            <a:picLocks noChangeAspect="1" noChangeArrowheads="1"/>
          </p:cNvPicPr>
          <p:nvPr/>
        </p:nvPicPr>
        <p:blipFill>
          <a:blip r:embed="rId3" cstate="print"/>
          <a:srcRect l="33500" t="27556" r="31000" b="11111"/>
          <a:stretch>
            <a:fillRect/>
          </a:stretch>
        </p:blipFill>
        <p:spPr bwMode="auto">
          <a:xfrm>
            <a:off x="2336800" y="1066800"/>
            <a:ext cx="7213600" cy="5334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Oval 5"/>
          <p:cNvSpPr/>
          <p:nvPr/>
        </p:nvSpPr>
        <p:spPr>
          <a:xfrm>
            <a:off x="4978400" y="4495800"/>
            <a:ext cx="4165600" cy="18288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65600" y="152401"/>
            <a:ext cx="8026400" cy="5386090"/>
          </a:xfrm>
          <a:prstGeom prst="rect">
            <a:avLst/>
          </a:prstGeom>
          <a:noFill/>
        </p:spPr>
        <p:txBody>
          <a:bodyPr wrap="square">
            <a:spAutoFit/>
          </a:bodyPr>
          <a:lstStyle/>
          <a:p>
            <a:pPr fontAlgn="auto">
              <a:spcBef>
                <a:spcPts val="0"/>
              </a:spcBef>
              <a:spcAft>
                <a:spcPts val="0"/>
              </a:spcAft>
              <a:defRPr/>
            </a:pPr>
            <a:r>
              <a:rPr lang="en-PH" sz="2800" b="1" dirty="0">
                <a:solidFill>
                  <a:srgbClr val="C00000"/>
                </a:solidFill>
                <a:latin typeface="Candara" pitchFamily="34" charset="0"/>
                <a:cs typeface="+mn-cs"/>
              </a:rPr>
              <a:t>Stage 2: Performance Monitoring and Coaching</a:t>
            </a:r>
          </a:p>
          <a:p>
            <a:pPr lvl="1" fontAlgn="auto">
              <a:spcBef>
                <a:spcPts val="0"/>
              </a:spcBef>
              <a:spcAft>
                <a:spcPts val="0"/>
              </a:spcAft>
              <a:defRPr/>
            </a:pPr>
            <a:endParaRPr lang="en-PH" sz="1200" b="1" i="1" dirty="0">
              <a:latin typeface="Candara" pitchFamily="34" charset="0"/>
              <a:cs typeface="+mn-cs"/>
            </a:endParaRPr>
          </a:p>
          <a:p>
            <a:pPr marL="457200" indent="-457200" fontAlgn="auto">
              <a:spcBef>
                <a:spcPts val="0"/>
              </a:spcBef>
              <a:spcAft>
                <a:spcPts val="0"/>
              </a:spcAft>
              <a:buFont typeface="Arial" pitchFamily="34" charset="0"/>
              <a:buChar char="•"/>
              <a:defRPr/>
            </a:pPr>
            <a:r>
              <a:rPr lang="en-PH" sz="2800" dirty="0">
                <a:latin typeface="Candara" pitchFamily="34" charset="0"/>
                <a:cs typeface="+mn-cs"/>
              </a:rPr>
              <a:t>It is done regularly during the performance period </a:t>
            </a:r>
          </a:p>
          <a:p>
            <a:pPr fontAlgn="auto">
              <a:spcBef>
                <a:spcPts val="0"/>
              </a:spcBef>
              <a:spcAft>
                <a:spcPts val="0"/>
              </a:spcAft>
              <a:defRPr/>
            </a:pPr>
            <a:r>
              <a:rPr lang="en-PH" sz="2800" dirty="0" smtClean="0">
                <a:solidFill>
                  <a:srgbClr val="FFFF00"/>
                </a:solidFill>
                <a:latin typeface="Candara" pitchFamily="34" charset="0"/>
                <a:cs typeface="+mn-cs"/>
              </a:rPr>
              <a:t>      </a:t>
            </a:r>
            <a:r>
              <a:rPr lang="en-PH" sz="2800" dirty="0" smtClean="0">
                <a:latin typeface="Candara" pitchFamily="34" charset="0"/>
                <a:cs typeface="+mn-cs"/>
              </a:rPr>
              <a:t>by the Heads of Agency, Planning </a:t>
            </a:r>
          </a:p>
          <a:p>
            <a:pPr fontAlgn="auto">
              <a:spcBef>
                <a:spcPts val="0"/>
              </a:spcBef>
              <a:spcAft>
                <a:spcPts val="0"/>
              </a:spcAft>
              <a:defRPr/>
            </a:pPr>
            <a:r>
              <a:rPr lang="en-PH" sz="2800" dirty="0" smtClean="0">
                <a:latin typeface="Candara" pitchFamily="34" charset="0"/>
                <a:cs typeface="+mn-cs"/>
              </a:rPr>
              <a:t>      Office, Division, and Office Heads, </a:t>
            </a:r>
          </a:p>
          <a:p>
            <a:pPr fontAlgn="auto">
              <a:spcBef>
                <a:spcPts val="0"/>
              </a:spcBef>
              <a:spcAft>
                <a:spcPts val="0"/>
              </a:spcAft>
              <a:defRPr/>
            </a:pPr>
            <a:r>
              <a:rPr lang="en-PH" sz="2800" dirty="0" smtClean="0">
                <a:latin typeface="Candara" pitchFamily="34" charset="0"/>
                <a:cs typeface="+mn-cs"/>
              </a:rPr>
              <a:t>      and the individual.</a:t>
            </a:r>
          </a:p>
          <a:p>
            <a:pPr fontAlgn="auto">
              <a:spcBef>
                <a:spcPts val="0"/>
              </a:spcBef>
              <a:spcAft>
                <a:spcPts val="0"/>
              </a:spcAft>
              <a:defRPr/>
            </a:pPr>
            <a:endParaRPr lang="en-PH" sz="1200" dirty="0">
              <a:latin typeface="Candara" pitchFamily="34" charset="0"/>
              <a:cs typeface="+mn-cs"/>
            </a:endParaRPr>
          </a:p>
          <a:p>
            <a:pPr marL="457200" indent="-457200" fontAlgn="auto">
              <a:spcBef>
                <a:spcPts val="0"/>
              </a:spcBef>
              <a:spcAft>
                <a:spcPts val="0"/>
              </a:spcAft>
              <a:buFont typeface="Arial" pitchFamily="34" charset="0"/>
              <a:buChar char="•"/>
              <a:defRPr/>
            </a:pPr>
            <a:r>
              <a:rPr lang="en-PH" sz="2800" dirty="0">
                <a:latin typeface="Candara" pitchFamily="34" charset="0"/>
                <a:cs typeface="+mn-cs"/>
              </a:rPr>
              <a:t>The focus is creating an enabling  environment to </a:t>
            </a:r>
            <a:r>
              <a:rPr lang="en-PH" sz="2800" dirty="0" smtClean="0">
                <a:latin typeface="Candara" pitchFamily="34" charset="0"/>
                <a:cs typeface="+mn-cs"/>
              </a:rPr>
              <a:t>improve </a:t>
            </a:r>
            <a:r>
              <a:rPr lang="en-PH" sz="2800" dirty="0">
                <a:latin typeface="Candara" pitchFamily="34" charset="0"/>
                <a:cs typeface="+mn-cs"/>
              </a:rPr>
              <a:t>team performance and develop </a:t>
            </a:r>
            <a:r>
              <a:rPr lang="en-PH" sz="2800" dirty="0" smtClean="0">
                <a:latin typeface="Candara" pitchFamily="34" charset="0"/>
                <a:cs typeface="+mn-cs"/>
              </a:rPr>
              <a:t>individual potentials</a:t>
            </a:r>
            <a:r>
              <a:rPr lang="en-PH" sz="2800" dirty="0">
                <a:latin typeface="Candara" pitchFamily="34" charset="0"/>
                <a:cs typeface="+mn-cs"/>
              </a:rPr>
              <a:t>.</a:t>
            </a:r>
          </a:p>
          <a:p>
            <a:pPr fontAlgn="auto">
              <a:spcBef>
                <a:spcPts val="0"/>
              </a:spcBef>
              <a:spcAft>
                <a:spcPts val="0"/>
              </a:spcAft>
              <a:defRPr/>
            </a:pPr>
            <a:endParaRPr lang="en-PH" sz="1200" dirty="0">
              <a:latin typeface="Candara" pitchFamily="34" charset="0"/>
              <a:cs typeface="+mn-cs"/>
            </a:endParaRPr>
          </a:p>
          <a:p>
            <a:pPr marL="457200" indent="-457200" fontAlgn="auto">
              <a:spcBef>
                <a:spcPts val="0"/>
              </a:spcBef>
              <a:spcAft>
                <a:spcPts val="0"/>
              </a:spcAft>
              <a:buFont typeface="Arial" pitchFamily="34" charset="0"/>
              <a:buChar char="•"/>
              <a:defRPr/>
            </a:pPr>
            <a:r>
              <a:rPr lang="en-PH" sz="2800" dirty="0">
                <a:latin typeface="Candara" pitchFamily="34" charset="0"/>
                <a:cs typeface="+mn-cs"/>
              </a:rPr>
              <a:t>The suggested time periods are January to June </a:t>
            </a:r>
            <a:r>
              <a:rPr lang="en-PH" sz="2800" dirty="0" smtClean="0">
                <a:latin typeface="Candara" pitchFamily="34" charset="0"/>
                <a:cs typeface="+mn-cs"/>
              </a:rPr>
              <a:t>and </a:t>
            </a:r>
            <a:r>
              <a:rPr lang="en-PH" sz="2800" dirty="0">
                <a:latin typeface="Candara" pitchFamily="34" charset="0"/>
                <a:cs typeface="+mn-cs"/>
              </a:rPr>
              <a:t>July to December</a:t>
            </a:r>
          </a:p>
        </p:txBody>
      </p:sp>
      <p:pic>
        <p:nvPicPr>
          <p:cNvPr id="9" name="Picture 8" descr="chklist.jpg"/>
          <p:cNvPicPr>
            <a:picLocks noChangeAspect="1"/>
          </p:cNvPicPr>
          <p:nvPr/>
        </p:nvPicPr>
        <p:blipFill>
          <a:blip r:embed="rId3" cstate="print"/>
          <a:stretch>
            <a:fillRect/>
          </a:stretch>
        </p:blipFill>
        <p:spPr>
          <a:xfrm>
            <a:off x="0" y="1"/>
            <a:ext cx="4165600" cy="6858001"/>
          </a:xfrm>
          <a:prstGeom prst="rect">
            <a:avLst/>
          </a:prstGeo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65600" y="1225690"/>
            <a:ext cx="8026400" cy="3046988"/>
          </a:xfrm>
          <a:prstGeom prst="rect">
            <a:avLst/>
          </a:prstGeom>
          <a:noFill/>
        </p:spPr>
        <p:txBody>
          <a:bodyPr wrap="square">
            <a:spAutoFit/>
          </a:bodyPr>
          <a:lstStyle/>
          <a:p>
            <a:pPr fontAlgn="auto">
              <a:spcBef>
                <a:spcPts val="0"/>
              </a:spcBef>
              <a:spcAft>
                <a:spcPts val="0"/>
              </a:spcAft>
              <a:defRPr/>
            </a:pPr>
            <a:r>
              <a:rPr lang="en-PH" sz="2800" b="1" dirty="0" smtClean="0">
                <a:solidFill>
                  <a:srgbClr val="C00000"/>
                </a:solidFill>
                <a:latin typeface="Candara" pitchFamily="34" charset="0"/>
                <a:cs typeface="+mn-cs"/>
              </a:rPr>
              <a:t>When reviewing Stage 2, ask yourself the following questions:</a:t>
            </a:r>
            <a:endParaRPr lang="en-PH" sz="2800" b="1" dirty="0">
              <a:solidFill>
                <a:srgbClr val="C00000"/>
              </a:solidFill>
              <a:latin typeface="Candara" pitchFamily="34" charset="0"/>
              <a:cs typeface="+mn-cs"/>
            </a:endParaRPr>
          </a:p>
          <a:p>
            <a:pPr lvl="1" fontAlgn="auto">
              <a:spcBef>
                <a:spcPts val="0"/>
              </a:spcBef>
              <a:spcAft>
                <a:spcPts val="0"/>
              </a:spcAft>
              <a:defRPr/>
            </a:pPr>
            <a:endParaRPr lang="en-PH" sz="1200" b="1" i="1" dirty="0">
              <a:latin typeface="Candara" pitchFamily="34" charset="0"/>
              <a:cs typeface="+mn-cs"/>
            </a:endParaRPr>
          </a:p>
          <a:p>
            <a:pPr marL="457200" indent="-457200" fontAlgn="auto">
              <a:spcBef>
                <a:spcPts val="0"/>
              </a:spcBef>
              <a:spcAft>
                <a:spcPts val="0"/>
              </a:spcAft>
              <a:buFont typeface="Arial" pitchFamily="34" charset="0"/>
              <a:buChar char="•"/>
              <a:defRPr/>
            </a:pPr>
            <a:r>
              <a:rPr lang="en-PH" sz="2800" dirty="0" smtClean="0">
                <a:latin typeface="Candara" pitchFamily="34" charset="0"/>
                <a:cs typeface="+mn-cs"/>
              </a:rPr>
              <a:t>Are feedback sessions to discuss performance of offices, officials and employees provided in your Agency Guidelines and scheduled in your SPMS calendar?</a:t>
            </a:r>
          </a:p>
          <a:p>
            <a:pPr fontAlgn="auto">
              <a:spcBef>
                <a:spcPts val="0"/>
              </a:spcBef>
              <a:spcAft>
                <a:spcPts val="0"/>
              </a:spcAft>
              <a:defRPr/>
            </a:pPr>
            <a:endParaRPr lang="en-PH" sz="1200" dirty="0">
              <a:latin typeface="Candara" pitchFamily="34" charset="0"/>
              <a:cs typeface="+mn-cs"/>
            </a:endParaRPr>
          </a:p>
        </p:txBody>
      </p:sp>
      <p:pic>
        <p:nvPicPr>
          <p:cNvPr id="4" name="Picture 3" descr="index.jpg"/>
          <p:cNvPicPr>
            <a:picLocks noChangeAspect="1"/>
          </p:cNvPicPr>
          <p:nvPr/>
        </p:nvPicPr>
        <p:blipFill>
          <a:blip r:embed="rId3" cstate="print"/>
          <a:stretch>
            <a:fillRect/>
          </a:stretch>
        </p:blipFill>
        <p:spPr>
          <a:xfrm>
            <a:off x="0" y="0"/>
            <a:ext cx="4165600" cy="6858000"/>
          </a:xfrm>
          <a:prstGeom prst="rect">
            <a:avLst/>
          </a:prstGeo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65600" y="1143000"/>
            <a:ext cx="8026400" cy="4154984"/>
          </a:xfrm>
          <a:prstGeom prst="rect">
            <a:avLst/>
          </a:prstGeom>
          <a:noFill/>
        </p:spPr>
        <p:txBody>
          <a:bodyPr wrap="square">
            <a:spAutoFit/>
          </a:bodyPr>
          <a:lstStyle/>
          <a:p>
            <a:pPr fontAlgn="auto">
              <a:spcBef>
                <a:spcPts val="0"/>
              </a:spcBef>
              <a:spcAft>
                <a:spcPts val="0"/>
              </a:spcAft>
              <a:defRPr/>
            </a:pPr>
            <a:endParaRPr lang="en-PH" sz="2800" b="1" dirty="0">
              <a:solidFill>
                <a:srgbClr val="C00000"/>
              </a:solidFill>
              <a:latin typeface="Candara" pitchFamily="34" charset="0"/>
              <a:cs typeface="+mn-cs"/>
            </a:endParaRPr>
          </a:p>
          <a:p>
            <a:pPr fontAlgn="auto">
              <a:spcBef>
                <a:spcPts val="0"/>
              </a:spcBef>
              <a:spcAft>
                <a:spcPts val="0"/>
              </a:spcAft>
              <a:buFont typeface="Arial" pitchFamily="34" charset="0"/>
              <a:buChar char="•"/>
              <a:defRPr/>
            </a:pPr>
            <a:r>
              <a:rPr lang="en-PH" sz="2800" dirty="0" smtClean="0">
                <a:latin typeface="Candara" pitchFamily="34" charset="0"/>
              </a:rPr>
              <a:t>    Are interventions given to those </a:t>
            </a:r>
          </a:p>
          <a:p>
            <a:pPr fontAlgn="auto">
              <a:spcBef>
                <a:spcPts val="0"/>
              </a:spcBef>
              <a:spcAft>
                <a:spcPts val="0"/>
              </a:spcAft>
              <a:defRPr/>
            </a:pPr>
            <a:r>
              <a:rPr lang="en-PH" sz="2800" dirty="0" smtClean="0">
                <a:latin typeface="Candara" pitchFamily="34" charset="0"/>
              </a:rPr>
              <a:t>     who are behind work targets? Is </a:t>
            </a:r>
          </a:p>
          <a:p>
            <a:pPr fontAlgn="auto">
              <a:spcBef>
                <a:spcPts val="0"/>
              </a:spcBef>
              <a:spcAft>
                <a:spcPts val="0"/>
              </a:spcAft>
              <a:defRPr/>
            </a:pPr>
            <a:r>
              <a:rPr lang="en-PH" sz="2800" dirty="0" smtClean="0">
                <a:latin typeface="Candara" pitchFamily="34" charset="0"/>
              </a:rPr>
              <a:t>     space provided in the Employee </a:t>
            </a:r>
          </a:p>
          <a:p>
            <a:pPr fontAlgn="auto">
              <a:spcBef>
                <a:spcPts val="0"/>
              </a:spcBef>
              <a:spcAft>
                <a:spcPts val="0"/>
              </a:spcAft>
              <a:defRPr/>
            </a:pPr>
            <a:r>
              <a:rPr lang="en-PH" sz="2800" dirty="0" smtClean="0">
                <a:latin typeface="Candara" pitchFamily="34" charset="0"/>
              </a:rPr>
              <a:t>     Feedback Form for recommended </a:t>
            </a:r>
          </a:p>
          <a:p>
            <a:pPr fontAlgn="auto">
              <a:spcBef>
                <a:spcPts val="0"/>
              </a:spcBef>
              <a:spcAft>
                <a:spcPts val="0"/>
              </a:spcAft>
              <a:defRPr/>
            </a:pPr>
            <a:r>
              <a:rPr lang="en-PH" sz="2800" dirty="0" smtClean="0">
                <a:latin typeface="Candara" pitchFamily="34" charset="0"/>
              </a:rPr>
              <a:t>     interventions?</a:t>
            </a:r>
          </a:p>
          <a:p>
            <a:pPr lvl="1" fontAlgn="auto">
              <a:spcBef>
                <a:spcPts val="0"/>
              </a:spcBef>
              <a:spcAft>
                <a:spcPts val="0"/>
              </a:spcAft>
              <a:defRPr/>
            </a:pPr>
            <a:endParaRPr lang="en-PH" sz="1200" b="1" i="1" dirty="0">
              <a:latin typeface="Candara" pitchFamily="34" charset="0"/>
              <a:cs typeface="+mn-cs"/>
            </a:endParaRPr>
          </a:p>
          <a:p>
            <a:pPr marL="457200" indent="-457200" fontAlgn="auto">
              <a:spcBef>
                <a:spcPts val="0"/>
              </a:spcBef>
              <a:spcAft>
                <a:spcPts val="0"/>
              </a:spcAft>
              <a:buFont typeface="Arial" pitchFamily="34" charset="0"/>
              <a:buChar char="•"/>
              <a:defRPr/>
            </a:pPr>
            <a:r>
              <a:rPr lang="en-PH" sz="2800" dirty="0" smtClean="0">
                <a:latin typeface="Candara" pitchFamily="34" charset="0"/>
                <a:cs typeface="+mn-cs"/>
              </a:rPr>
              <a:t>Is there a form or logbook to record critical incidents, schedule of coaching, and the action plan?</a:t>
            </a:r>
            <a:endParaRPr lang="en-PH" sz="1200" dirty="0">
              <a:latin typeface="Candara" pitchFamily="34" charset="0"/>
              <a:cs typeface="+mn-cs"/>
            </a:endParaRPr>
          </a:p>
        </p:txBody>
      </p:sp>
      <p:pic>
        <p:nvPicPr>
          <p:cNvPr id="5" name="Picture 4" descr="time-review-26569957.jpg"/>
          <p:cNvPicPr>
            <a:picLocks noChangeAspect="1"/>
          </p:cNvPicPr>
          <p:nvPr/>
        </p:nvPicPr>
        <p:blipFill>
          <a:blip r:embed="rId3" cstate="print"/>
          <a:srcRect r="9615" b="10072"/>
          <a:stretch>
            <a:fillRect/>
          </a:stretch>
        </p:blipFill>
        <p:spPr>
          <a:xfrm>
            <a:off x="0" y="0"/>
            <a:ext cx="3860800" cy="6858000"/>
          </a:xfrm>
          <a:prstGeom prst="rect">
            <a:avLst/>
          </a:prstGeo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Box 3"/>
          <p:cNvSpPr txBox="1">
            <a:spLocks noChangeArrowheads="1"/>
          </p:cNvSpPr>
          <p:nvPr/>
        </p:nvSpPr>
        <p:spPr bwMode="auto">
          <a:xfrm>
            <a:off x="3251200" y="6199188"/>
            <a:ext cx="8839200" cy="430212"/>
          </a:xfrm>
          <a:prstGeom prst="rect">
            <a:avLst/>
          </a:prstGeom>
          <a:solidFill>
            <a:srgbClr val="C00000"/>
          </a:solidFill>
          <a:ln w="9525">
            <a:noFill/>
            <a:miter lim="800000"/>
            <a:headEnd/>
            <a:tailEnd/>
          </a:ln>
        </p:spPr>
        <p:txBody>
          <a:bodyPr>
            <a:spAutoFit/>
          </a:bodyPr>
          <a:lstStyle/>
          <a:p>
            <a:pPr algn="r"/>
            <a:r>
              <a:rPr lang="en-US" sz="2200" b="1" dirty="0">
                <a:solidFill>
                  <a:schemeClr val="bg1"/>
                </a:solidFill>
                <a:latin typeface="Candara" pitchFamily="34" charset="0"/>
              </a:rPr>
              <a:t>PERFORMANCE MONITORING AND COACHING TOOLS</a:t>
            </a:r>
            <a:endParaRPr lang="en-PH" sz="2200" b="1" dirty="0">
              <a:solidFill>
                <a:schemeClr val="bg1"/>
              </a:solidFill>
              <a:latin typeface="Candara" pitchFamily="34" charset="0"/>
            </a:endParaRPr>
          </a:p>
        </p:txBody>
      </p:sp>
      <p:graphicFrame>
        <p:nvGraphicFramePr>
          <p:cNvPr id="4" name="Table 3"/>
          <p:cNvGraphicFramePr>
            <a:graphicFrameLocks noGrp="1"/>
          </p:cNvGraphicFramePr>
          <p:nvPr/>
        </p:nvGraphicFramePr>
        <p:xfrm>
          <a:off x="0" y="0"/>
          <a:ext cx="12192000" cy="6019800"/>
        </p:xfrm>
        <a:graphic>
          <a:graphicData uri="http://schemas.openxmlformats.org/drawingml/2006/table">
            <a:tbl>
              <a:tblPr firstRow="1" bandRow="1">
                <a:tableStyleId>{5C22544A-7EE6-4342-B048-85BDC9FD1C3A}</a:tableStyleId>
              </a:tblPr>
              <a:tblGrid>
                <a:gridCol w="1422400"/>
                <a:gridCol w="1727200"/>
                <a:gridCol w="1524000"/>
                <a:gridCol w="1625600"/>
                <a:gridCol w="1117600"/>
                <a:gridCol w="1219200"/>
                <a:gridCol w="1117600"/>
                <a:gridCol w="914400"/>
                <a:gridCol w="1524000"/>
              </a:tblGrid>
              <a:tr h="598828">
                <a:tc>
                  <a:txBody>
                    <a:bodyPr/>
                    <a:lstStyle/>
                    <a:p>
                      <a:pPr algn="ctr"/>
                      <a:r>
                        <a:rPr lang="en-PH" sz="1600" dirty="0" smtClean="0">
                          <a:latin typeface="Candara" pitchFamily="34" charset="0"/>
                        </a:rPr>
                        <a:t>MFO</a:t>
                      </a:r>
                      <a:endParaRPr lang="en-US" sz="1600" dirty="0">
                        <a:latin typeface="Candara" pitchFamily="34" charset="0"/>
                      </a:endParaRPr>
                    </a:p>
                  </a:txBody>
                  <a:tcPr marL="121920" marR="121920">
                    <a:solidFill>
                      <a:srgbClr val="C00000"/>
                    </a:solidFill>
                  </a:tcPr>
                </a:tc>
                <a:tc>
                  <a:txBody>
                    <a:bodyPr/>
                    <a:lstStyle/>
                    <a:p>
                      <a:pPr algn="ctr"/>
                      <a:r>
                        <a:rPr lang="en-PH" sz="1600" dirty="0" smtClean="0">
                          <a:latin typeface="Candara" pitchFamily="34" charset="0"/>
                        </a:rPr>
                        <a:t>TASKS</a:t>
                      </a:r>
                      <a:endParaRPr lang="en-US" sz="1600" dirty="0">
                        <a:latin typeface="Candara" pitchFamily="34" charset="0"/>
                      </a:endParaRPr>
                    </a:p>
                  </a:txBody>
                  <a:tcPr marL="121920" marR="121920">
                    <a:solidFill>
                      <a:srgbClr val="C00000"/>
                    </a:solidFill>
                  </a:tcPr>
                </a:tc>
                <a:tc>
                  <a:txBody>
                    <a:bodyPr/>
                    <a:lstStyle/>
                    <a:p>
                      <a:pPr algn="ctr"/>
                      <a:r>
                        <a:rPr lang="en-PH" sz="1600" dirty="0" smtClean="0">
                          <a:latin typeface="Candara" pitchFamily="34" charset="0"/>
                        </a:rPr>
                        <a:t>ASSIGNED TO</a:t>
                      </a:r>
                      <a:endParaRPr lang="en-US" sz="1600" dirty="0">
                        <a:latin typeface="Candara" pitchFamily="34" charset="0"/>
                      </a:endParaRPr>
                    </a:p>
                  </a:txBody>
                  <a:tcPr marL="121920" marR="121920">
                    <a:solidFill>
                      <a:srgbClr val="C00000"/>
                    </a:solidFill>
                  </a:tcPr>
                </a:tc>
                <a:tc>
                  <a:txBody>
                    <a:bodyPr/>
                    <a:lstStyle/>
                    <a:p>
                      <a:pPr algn="ctr"/>
                      <a:r>
                        <a:rPr lang="en-PH" sz="1600" dirty="0" smtClean="0">
                          <a:latin typeface="Candara" pitchFamily="34" charset="0"/>
                        </a:rPr>
                        <a:t>DURATION</a:t>
                      </a:r>
                      <a:endParaRPr lang="en-US" sz="1600" dirty="0">
                        <a:latin typeface="Candara" pitchFamily="34" charset="0"/>
                      </a:endParaRPr>
                    </a:p>
                  </a:txBody>
                  <a:tcPr marL="121920" marR="121920">
                    <a:solidFill>
                      <a:srgbClr val="C00000"/>
                    </a:solidFill>
                  </a:tcPr>
                </a:tc>
                <a:tc gridSpan="4">
                  <a:txBody>
                    <a:bodyPr/>
                    <a:lstStyle/>
                    <a:p>
                      <a:pPr algn="ctr"/>
                      <a:r>
                        <a:rPr lang="en-PH" sz="1600" dirty="0" smtClean="0">
                          <a:latin typeface="Candara" pitchFamily="34" charset="0"/>
                        </a:rPr>
                        <a:t>TASK STATUS</a:t>
                      </a:r>
                      <a:endParaRPr lang="en-US" sz="1600" dirty="0">
                        <a:latin typeface="Candara" pitchFamily="34" charset="0"/>
                      </a:endParaRPr>
                    </a:p>
                  </a:txBody>
                  <a:tcPr marL="121920" marR="121920">
                    <a:solidFill>
                      <a:srgbClr val="C00000"/>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a:txBody>
                    <a:bodyPr/>
                    <a:lstStyle/>
                    <a:p>
                      <a:r>
                        <a:rPr lang="en-PH" sz="1600" dirty="0" smtClean="0">
                          <a:latin typeface="Candara" pitchFamily="34" charset="0"/>
                        </a:rPr>
                        <a:t>REMARKS</a:t>
                      </a:r>
                      <a:endParaRPr lang="en-US" sz="1600" dirty="0">
                        <a:latin typeface="Candara" pitchFamily="34" charset="0"/>
                      </a:endParaRPr>
                    </a:p>
                  </a:txBody>
                  <a:tcPr marL="121920" marR="121920">
                    <a:solidFill>
                      <a:srgbClr val="C00000"/>
                    </a:solidFill>
                  </a:tcPr>
                </a:tc>
              </a:tr>
              <a:tr h="1355243">
                <a:tc>
                  <a:txBody>
                    <a:bodyPr/>
                    <a:lstStyle/>
                    <a:p>
                      <a:r>
                        <a:rPr lang="en-PH" sz="1500" dirty="0" smtClean="0">
                          <a:latin typeface="Candara" pitchFamily="34" charset="0"/>
                        </a:rPr>
                        <a:t>Personnel Policies and Standards Services</a:t>
                      </a:r>
                      <a:endParaRPr lang="en-US" sz="1500" dirty="0">
                        <a:latin typeface="Candara" pitchFamily="34" charset="0"/>
                      </a:endParaRPr>
                    </a:p>
                  </a:txBody>
                  <a:tcPr marL="121920" marR="121920"/>
                </a:tc>
                <a:tc>
                  <a:txBody>
                    <a:bodyPr/>
                    <a:lstStyle/>
                    <a:p>
                      <a:r>
                        <a:rPr lang="en-PH" sz="1500" dirty="0" smtClean="0">
                          <a:latin typeface="Candara" pitchFamily="34" charset="0"/>
                        </a:rPr>
                        <a:t>Prepare Resolutions for accreditation of agencies</a:t>
                      </a:r>
                      <a:endParaRPr lang="en-US" sz="1500" dirty="0">
                        <a:latin typeface="Candara" pitchFamily="34" charset="0"/>
                      </a:endParaRPr>
                    </a:p>
                  </a:txBody>
                  <a:tcPr marL="121920" marR="121920"/>
                </a:tc>
                <a:tc>
                  <a:txBody>
                    <a:bodyPr/>
                    <a:lstStyle/>
                    <a:p>
                      <a:r>
                        <a:rPr lang="en-PH" sz="1500" dirty="0" smtClean="0">
                          <a:latin typeface="Candara" pitchFamily="34" charset="0"/>
                        </a:rPr>
                        <a:t>Staff A &amp; B</a:t>
                      </a:r>
                      <a:endParaRPr lang="en-US" sz="1500" dirty="0">
                        <a:latin typeface="Candara" pitchFamily="34" charset="0"/>
                      </a:endParaRPr>
                    </a:p>
                  </a:txBody>
                  <a:tcPr marL="121920" marR="121920"/>
                </a:tc>
                <a:tc>
                  <a:txBody>
                    <a:bodyPr/>
                    <a:lstStyle/>
                    <a:p>
                      <a:r>
                        <a:rPr lang="en-PH" sz="1500" dirty="0" smtClean="0">
                          <a:latin typeface="Candara" pitchFamily="34" charset="0"/>
                        </a:rPr>
                        <a:t>7 days from receipt by the</a:t>
                      </a:r>
                      <a:r>
                        <a:rPr lang="en-PH" sz="1500" baseline="0" dirty="0" smtClean="0">
                          <a:latin typeface="Candara" pitchFamily="34" charset="0"/>
                        </a:rPr>
                        <a:t> HRPSO</a:t>
                      </a:r>
                      <a:endParaRPr lang="en-US" sz="1500" dirty="0">
                        <a:latin typeface="Candara" pitchFamily="34" charset="0"/>
                      </a:endParaRPr>
                    </a:p>
                  </a:txBody>
                  <a:tcPr marL="121920" marR="121920"/>
                </a:tc>
                <a:tc>
                  <a:txBody>
                    <a:bodyPr/>
                    <a:lstStyle/>
                    <a:p>
                      <a:pPr algn="ctr"/>
                      <a:r>
                        <a:rPr lang="en-PH" sz="1500" dirty="0" smtClean="0">
                          <a:latin typeface="Candara" pitchFamily="34" charset="0"/>
                        </a:rPr>
                        <a:t>WEEK</a:t>
                      </a:r>
                    </a:p>
                    <a:p>
                      <a:pPr algn="ctr"/>
                      <a:r>
                        <a:rPr lang="en-PH" sz="1500" dirty="0" smtClean="0">
                          <a:latin typeface="Candara" pitchFamily="34" charset="0"/>
                        </a:rPr>
                        <a:t>1</a:t>
                      </a:r>
                      <a:endParaRPr lang="en-US" sz="1500" dirty="0">
                        <a:latin typeface="Candara" pitchFamily="34" charset="0"/>
                      </a:endParaRPr>
                    </a:p>
                  </a:txBody>
                  <a:tcPr marL="121920" marR="121920"/>
                </a:tc>
                <a:tc>
                  <a:txBody>
                    <a:bodyPr/>
                    <a:lstStyle/>
                    <a:p>
                      <a:pPr algn="ctr"/>
                      <a:r>
                        <a:rPr lang="en-PH" sz="1500" dirty="0" smtClean="0">
                          <a:latin typeface="Candara" pitchFamily="34" charset="0"/>
                        </a:rPr>
                        <a:t>WEEK</a:t>
                      </a:r>
                    </a:p>
                    <a:p>
                      <a:pPr algn="ctr"/>
                      <a:r>
                        <a:rPr lang="en-PH" sz="1500" dirty="0" smtClean="0">
                          <a:latin typeface="Candara" pitchFamily="34" charset="0"/>
                        </a:rPr>
                        <a:t>2</a:t>
                      </a:r>
                      <a:endParaRPr lang="en-US" sz="1500" dirty="0">
                        <a:latin typeface="Candara" pitchFamily="34" charset="0"/>
                      </a:endParaRPr>
                    </a:p>
                  </a:txBody>
                  <a:tcPr marL="121920" marR="121920"/>
                </a:tc>
                <a:tc>
                  <a:txBody>
                    <a:bodyPr/>
                    <a:lstStyle/>
                    <a:p>
                      <a:pPr algn="ctr"/>
                      <a:r>
                        <a:rPr lang="en-PH" sz="1500" dirty="0" smtClean="0">
                          <a:latin typeface="Candara" pitchFamily="34" charset="0"/>
                        </a:rPr>
                        <a:t>WEEK</a:t>
                      </a:r>
                    </a:p>
                    <a:p>
                      <a:pPr algn="ctr"/>
                      <a:r>
                        <a:rPr lang="en-PH" sz="1500" dirty="0" smtClean="0">
                          <a:latin typeface="Candara" pitchFamily="34" charset="0"/>
                        </a:rPr>
                        <a:t>3</a:t>
                      </a:r>
                      <a:endParaRPr lang="en-US" sz="1500" dirty="0">
                        <a:latin typeface="Candara" pitchFamily="34" charset="0"/>
                      </a:endParaRPr>
                    </a:p>
                  </a:txBody>
                  <a:tcPr marL="121920" marR="121920"/>
                </a:tc>
                <a:tc>
                  <a:txBody>
                    <a:bodyPr/>
                    <a:lstStyle/>
                    <a:p>
                      <a:pPr algn="ctr"/>
                      <a:r>
                        <a:rPr lang="en-PH" sz="1500" dirty="0" smtClean="0">
                          <a:latin typeface="Candara" pitchFamily="34" charset="0"/>
                        </a:rPr>
                        <a:t>WEEK</a:t>
                      </a:r>
                    </a:p>
                    <a:p>
                      <a:pPr algn="ctr"/>
                      <a:r>
                        <a:rPr lang="en-PH" sz="1500" dirty="0" smtClean="0">
                          <a:latin typeface="Candara" pitchFamily="34" charset="0"/>
                        </a:rPr>
                        <a:t>4</a:t>
                      </a:r>
                      <a:endParaRPr lang="en-US" sz="1500" dirty="0">
                        <a:latin typeface="Candara" pitchFamily="34" charset="0"/>
                      </a:endParaRPr>
                    </a:p>
                  </a:txBody>
                  <a:tcPr marL="121920" marR="121920"/>
                </a:tc>
                <a:tc>
                  <a:txBody>
                    <a:bodyPr/>
                    <a:lstStyle/>
                    <a:p>
                      <a:endParaRPr lang="en-US" sz="1500" dirty="0">
                        <a:latin typeface="Candara" pitchFamily="34" charset="0"/>
                      </a:endParaRPr>
                    </a:p>
                  </a:txBody>
                  <a:tcPr marL="121920" marR="121920"/>
                </a:tc>
              </a:tr>
              <a:tr h="2111658">
                <a:tc>
                  <a:txBody>
                    <a:bodyPr/>
                    <a:lstStyle/>
                    <a:p>
                      <a:endParaRPr lang="en-US" sz="1500" dirty="0">
                        <a:latin typeface="Candara" pitchFamily="34" charset="0"/>
                      </a:endParaRPr>
                    </a:p>
                  </a:txBody>
                  <a:tcPr marL="121920" marR="121920"/>
                </a:tc>
                <a:tc>
                  <a:txBody>
                    <a:bodyPr/>
                    <a:lstStyle/>
                    <a:p>
                      <a:r>
                        <a:rPr lang="en-PH" sz="1500" dirty="0" smtClean="0">
                          <a:latin typeface="Candara" pitchFamily="34" charset="0"/>
                        </a:rPr>
                        <a:t>Draft</a:t>
                      </a:r>
                      <a:r>
                        <a:rPr lang="en-PH" sz="1500" baseline="0" dirty="0" smtClean="0">
                          <a:latin typeface="Candara" pitchFamily="34" charset="0"/>
                        </a:rPr>
                        <a:t> PRIME-HRM Certifying Board (CB) Standards for </a:t>
                      </a:r>
                      <a:r>
                        <a:rPr lang="en-PH" sz="1500" baseline="0" dirty="0" err="1" smtClean="0">
                          <a:latin typeface="Candara" pitchFamily="34" charset="0"/>
                        </a:rPr>
                        <a:t>Center</a:t>
                      </a:r>
                      <a:r>
                        <a:rPr lang="en-PH" sz="1500" baseline="0" dirty="0" smtClean="0">
                          <a:latin typeface="Candara" pitchFamily="34" charset="0"/>
                        </a:rPr>
                        <a:t>/Seal of Excellence</a:t>
                      </a:r>
                      <a:endParaRPr lang="en-US" sz="1500" dirty="0">
                        <a:latin typeface="Candara" pitchFamily="34" charset="0"/>
                      </a:endParaRPr>
                    </a:p>
                  </a:txBody>
                  <a:tcPr marL="121920" marR="121920"/>
                </a:tc>
                <a:tc>
                  <a:txBody>
                    <a:bodyPr/>
                    <a:lstStyle/>
                    <a:p>
                      <a:r>
                        <a:rPr lang="en-PH" sz="1500" dirty="0" smtClean="0">
                          <a:latin typeface="Candara" pitchFamily="34" charset="0"/>
                        </a:rPr>
                        <a:t>Staff B</a:t>
                      </a:r>
                      <a:endParaRPr lang="en-US" sz="1500" dirty="0">
                        <a:latin typeface="Candara" pitchFamily="34" charset="0"/>
                      </a:endParaRPr>
                    </a:p>
                  </a:txBody>
                  <a:tcPr marL="121920" marR="121920"/>
                </a:tc>
                <a:tc>
                  <a:txBody>
                    <a:bodyPr/>
                    <a:lstStyle/>
                    <a:p>
                      <a:r>
                        <a:rPr lang="en-PH" sz="1500" dirty="0" smtClean="0">
                          <a:latin typeface="Candara" pitchFamily="34" charset="0"/>
                        </a:rPr>
                        <a:t>January to February 15</a:t>
                      </a:r>
                      <a:endParaRPr lang="en-US" sz="1500" dirty="0">
                        <a:latin typeface="Candara" pitchFamily="34" charset="0"/>
                      </a:endParaRPr>
                    </a:p>
                  </a:txBody>
                  <a:tcPr marL="121920" marR="121920"/>
                </a:tc>
                <a:tc>
                  <a:txBody>
                    <a:bodyPr/>
                    <a:lstStyle/>
                    <a:p>
                      <a:pPr algn="ctr"/>
                      <a:endParaRPr lang="en-US" sz="1500" dirty="0">
                        <a:latin typeface="Candara" pitchFamily="34" charset="0"/>
                      </a:endParaRPr>
                    </a:p>
                  </a:txBody>
                  <a:tcPr marL="121920" marR="121920"/>
                </a:tc>
                <a:tc>
                  <a:txBody>
                    <a:bodyPr/>
                    <a:lstStyle/>
                    <a:p>
                      <a:pPr algn="ctr"/>
                      <a:endParaRPr lang="en-US" sz="1500" dirty="0">
                        <a:latin typeface="Candara" pitchFamily="34" charset="0"/>
                      </a:endParaRPr>
                    </a:p>
                  </a:txBody>
                  <a:tcPr marL="121920" marR="121920"/>
                </a:tc>
                <a:tc>
                  <a:txBody>
                    <a:bodyPr/>
                    <a:lstStyle/>
                    <a:p>
                      <a:pPr algn="ctr"/>
                      <a:endParaRPr lang="en-US" sz="1500" dirty="0">
                        <a:latin typeface="Candara" pitchFamily="34" charset="0"/>
                      </a:endParaRPr>
                    </a:p>
                  </a:txBody>
                  <a:tcPr marL="121920" marR="121920"/>
                </a:tc>
                <a:tc>
                  <a:txBody>
                    <a:bodyPr/>
                    <a:lstStyle/>
                    <a:p>
                      <a:pPr algn="ctr"/>
                      <a:endParaRPr lang="en-US" sz="1500" dirty="0">
                        <a:latin typeface="Candara" pitchFamily="34" charset="0"/>
                      </a:endParaRPr>
                    </a:p>
                  </a:txBody>
                  <a:tcPr marL="121920" marR="121920"/>
                </a:tc>
                <a:tc>
                  <a:txBody>
                    <a:bodyPr/>
                    <a:lstStyle/>
                    <a:p>
                      <a:endParaRPr lang="en-US" sz="1500" dirty="0">
                        <a:latin typeface="Candara" pitchFamily="34" charset="0"/>
                      </a:endParaRPr>
                    </a:p>
                  </a:txBody>
                  <a:tcPr marL="121920" marR="121920"/>
                </a:tc>
              </a:tr>
              <a:tr h="850966">
                <a:tc>
                  <a:txBody>
                    <a:bodyPr/>
                    <a:lstStyle/>
                    <a:p>
                      <a:endParaRPr lang="en-US" sz="1500" dirty="0">
                        <a:latin typeface="Candara" pitchFamily="34" charset="0"/>
                      </a:endParaRPr>
                    </a:p>
                  </a:txBody>
                  <a:tcPr marL="121920" marR="121920"/>
                </a:tc>
                <a:tc>
                  <a:txBody>
                    <a:bodyPr/>
                    <a:lstStyle/>
                    <a:p>
                      <a:r>
                        <a:rPr lang="en-PH" sz="1500" dirty="0" smtClean="0">
                          <a:latin typeface="Candara" pitchFamily="34" charset="0"/>
                        </a:rPr>
                        <a:t>Draft replies to queries</a:t>
                      </a:r>
                      <a:endParaRPr lang="en-US" sz="1500" dirty="0">
                        <a:latin typeface="Candara" pitchFamily="34" charset="0"/>
                      </a:endParaRPr>
                    </a:p>
                  </a:txBody>
                  <a:tcPr marL="121920" marR="121920"/>
                </a:tc>
                <a:tc>
                  <a:txBody>
                    <a:bodyPr/>
                    <a:lstStyle/>
                    <a:p>
                      <a:r>
                        <a:rPr lang="en-PH" sz="1500" dirty="0" smtClean="0">
                          <a:latin typeface="Candara" pitchFamily="34" charset="0"/>
                        </a:rPr>
                        <a:t>Staff A, B</a:t>
                      </a:r>
                      <a:r>
                        <a:rPr lang="en-PH" sz="1500" baseline="0" dirty="0" smtClean="0">
                          <a:latin typeface="Candara" pitchFamily="34" charset="0"/>
                        </a:rPr>
                        <a:t> &amp; C</a:t>
                      </a:r>
                      <a:endParaRPr lang="en-US" sz="1500" dirty="0">
                        <a:latin typeface="Candara" pitchFamily="34" charset="0"/>
                      </a:endParaRPr>
                    </a:p>
                  </a:txBody>
                  <a:tcPr marL="121920" marR="121920"/>
                </a:tc>
                <a:tc>
                  <a:txBody>
                    <a:bodyPr/>
                    <a:lstStyle/>
                    <a:p>
                      <a:r>
                        <a:rPr lang="en-PH" sz="1500" dirty="0" smtClean="0">
                          <a:latin typeface="Candara" pitchFamily="34" charset="0"/>
                        </a:rPr>
                        <a:t>7 days upon receipt the  HRPSO</a:t>
                      </a:r>
                      <a:endParaRPr lang="en-US" sz="1500" dirty="0">
                        <a:latin typeface="Candara" pitchFamily="34" charset="0"/>
                      </a:endParaRPr>
                    </a:p>
                  </a:txBody>
                  <a:tcPr marL="121920" marR="121920"/>
                </a:tc>
                <a:tc>
                  <a:txBody>
                    <a:bodyPr/>
                    <a:lstStyle/>
                    <a:p>
                      <a:pPr algn="ctr"/>
                      <a:endParaRPr lang="en-US" sz="1500" dirty="0">
                        <a:latin typeface="Candara" pitchFamily="34" charset="0"/>
                      </a:endParaRPr>
                    </a:p>
                  </a:txBody>
                  <a:tcPr marL="121920" marR="121920"/>
                </a:tc>
                <a:tc>
                  <a:txBody>
                    <a:bodyPr/>
                    <a:lstStyle/>
                    <a:p>
                      <a:pPr algn="ctr"/>
                      <a:endParaRPr lang="en-US" sz="1500" dirty="0">
                        <a:latin typeface="Candara" pitchFamily="34" charset="0"/>
                      </a:endParaRPr>
                    </a:p>
                  </a:txBody>
                  <a:tcPr marL="121920" marR="121920"/>
                </a:tc>
                <a:tc>
                  <a:txBody>
                    <a:bodyPr/>
                    <a:lstStyle/>
                    <a:p>
                      <a:pPr algn="ctr"/>
                      <a:endParaRPr lang="en-US" sz="1500" dirty="0">
                        <a:latin typeface="Candara" pitchFamily="34" charset="0"/>
                      </a:endParaRPr>
                    </a:p>
                  </a:txBody>
                  <a:tcPr marL="121920" marR="121920"/>
                </a:tc>
                <a:tc>
                  <a:txBody>
                    <a:bodyPr/>
                    <a:lstStyle/>
                    <a:p>
                      <a:pPr algn="ctr"/>
                      <a:endParaRPr lang="en-US" sz="1500" dirty="0">
                        <a:latin typeface="Candara" pitchFamily="34" charset="0"/>
                      </a:endParaRPr>
                    </a:p>
                  </a:txBody>
                  <a:tcPr marL="121920" marR="121920"/>
                </a:tc>
                <a:tc>
                  <a:txBody>
                    <a:bodyPr/>
                    <a:lstStyle/>
                    <a:p>
                      <a:endParaRPr lang="en-US" sz="1500" dirty="0">
                        <a:latin typeface="Candara" pitchFamily="34" charset="0"/>
                      </a:endParaRPr>
                    </a:p>
                  </a:txBody>
                  <a:tcPr marL="121920" marR="121920"/>
                </a:tc>
              </a:tr>
              <a:tr h="1103105">
                <a:tc>
                  <a:txBody>
                    <a:bodyPr/>
                    <a:lstStyle/>
                    <a:p>
                      <a:endParaRPr lang="en-US" sz="1500" dirty="0">
                        <a:latin typeface="Candara" pitchFamily="34" charset="0"/>
                      </a:endParaRPr>
                    </a:p>
                  </a:txBody>
                  <a:tcPr marL="121920" marR="121920"/>
                </a:tc>
                <a:tc>
                  <a:txBody>
                    <a:bodyPr/>
                    <a:lstStyle/>
                    <a:p>
                      <a:r>
                        <a:rPr lang="en-PH" sz="1500" dirty="0" smtClean="0">
                          <a:latin typeface="Candara" pitchFamily="34" charset="0"/>
                        </a:rPr>
                        <a:t>Organize</a:t>
                      </a:r>
                      <a:r>
                        <a:rPr lang="en-PH" sz="1500" baseline="0" dirty="0" smtClean="0">
                          <a:latin typeface="Candara" pitchFamily="34" charset="0"/>
                        </a:rPr>
                        <a:t> meeting with award-giving bodies</a:t>
                      </a:r>
                      <a:endParaRPr lang="en-US" sz="1500" dirty="0">
                        <a:latin typeface="Candara" pitchFamily="34" charset="0"/>
                      </a:endParaRPr>
                    </a:p>
                  </a:txBody>
                  <a:tcPr marL="121920" marR="121920"/>
                </a:tc>
                <a:tc>
                  <a:txBody>
                    <a:bodyPr/>
                    <a:lstStyle/>
                    <a:p>
                      <a:r>
                        <a:rPr lang="en-PH" sz="1500" dirty="0" smtClean="0">
                          <a:latin typeface="Candara" pitchFamily="34" charset="0"/>
                        </a:rPr>
                        <a:t>Staff C</a:t>
                      </a:r>
                      <a:endParaRPr lang="en-US" sz="1500" dirty="0">
                        <a:latin typeface="Candara" pitchFamily="34" charset="0"/>
                      </a:endParaRPr>
                    </a:p>
                  </a:txBody>
                  <a:tcPr marL="121920" marR="121920"/>
                </a:tc>
                <a:tc>
                  <a:txBody>
                    <a:bodyPr/>
                    <a:lstStyle/>
                    <a:p>
                      <a:r>
                        <a:rPr lang="en-PH" sz="1500" dirty="0" smtClean="0">
                          <a:latin typeface="Candara" pitchFamily="34" charset="0"/>
                        </a:rPr>
                        <a:t>EO May</a:t>
                      </a:r>
                      <a:endParaRPr lang="en-US" sz="1500" dirty="0">
                        <a:latin typeface="Candara" pitchFamily="34" charset="0"/>
                      </a:endParaRPr>
                    </a:p>
                  </a:txBody>
                  <a:tcPr marL="121920" marR="121920"/>
                </a:tc>
                <a:tc>
                  <a:txBody>
                    <a:bodyPr/>
                    <a:lstStyle/>
                    <a:p>
                      <a:pPr algn="ctr"/>
                      <a:endParaRPr lang="en-US" sz="1500" dirty="0">
                        <a:latin typeface="Candara" pitchFamily="34" charset="0"/>
                      </a:endParaRPr>
                    </a:p>
                  </a:txBody>
                  <a:tcPr marL="121920" marR="121920"/>
                </a:tc>
                <a:tc>
                  <a:txBody>
                    <a:bodyPr/>
                    <a:lstStyle/>
                    <a:p>
                      <a:pPr algn="ctr"/>
                      <a:endParaRPr lang="en-US" sz="1500" dirty="0">
                        <a:latin typeface="Candara" pitchFamily="34" charset="0"/>
                      </a:endParaRPr>
                    </a:p>
                  </a:txBody>
                  <a:tcPr marL="121920" marR="121920"/>
                </a:tc>
                <a:tc>
                  <a:txBody>
                    <a:bodyPr/>
                    <a:lstStyle/>
                    <a:p>
                      <a:pPr algn="ctr"/>
                      <a:endParaRPr lang="en-US" sz="1500" dirty="0">
                        <a:latin typeface="Candara" pitchFamily="34" charset="0"/>
                      </a:endParaRPr>
                    </a:p>
                  </a:txBody>
                  <a:tcPr marL="121920" marR="121920"/>
                </a:tc>
                <a:tc>
                  <a:txBody>
                    <a:bodyPr/>
                    <a:lstStyle/>
                    <a:p>
                      <a:pPr algn="ctr"/>
                      <a:endParaRPr lang="en-US" sz="1500" dirty="0">
                        <a:latin typeface="Candara" pitchFamily="34" charset="0"/>
                      </a:endParaRPr>
                    </a:p>
                  </a:txBody>
                  <a:tcPr marL="121920" marR="121920"/>
                </a:tc>
                <a:tc>
                  <a:txBody>
                    <a:bodyPr/>
                    <a:lstStyle/>
                    <a:p>
                      <a:endParaRPr lang="en-US" sz="1500" dirty="0">
                        <a:latin typeface="Candara" pitchFamily="34" charset="0"/>
                      </a:endParaRPr>
                    </a:p>
                  </a:txBody>
                  <a:tcPr marL="121920" marR="121920"/>
                </a:tc>
              </a:tr>
            </a:tbl>
          </a:graphicData>
        </a:graphic>
      </p:graphicFrame>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Box 3"/>
          <p:cNvSpPr txBox="1">
            <a:spLocks noChangeArrowheads="1"/>
          </p:cNvSpPr>
          <p:nvPr/>
        </p:nvSpPr>
        <p:spPr bwMode="auto">
          <a:xfrm>
            <a:off x="3251200" y="6199188"/>
            <a:ext cx="8839200" cy="430212"/>
          </a:xfrm>
          <a:prstGeom prst="rect">
            <a:avLst/>
          </a:prstGeom>
          <a:solidFill>
            <a:srgbClr val="C00000"/>
          </a:solidFill>
          <a:ln w="9525">
            <a:noFill/>
            <a:miter lim="800000"/>
            <a:headEnd/>
            <a:tailEnd/>
          </a:ln>
        </p:spPr>
        <p:txBody>
          <a:bodyPr>
            <a:spAutoFit/>
          </a:bodyPr>
          <a:lstStyle/>
          <a:p>
            <a:pPr algn="r"/>
            <a:r>
              <a:rPr lang="en-US" sz="2200" b="1" dirty="0">
                <a:solidFill>
                  <a:schemeClr val="bg1"/>
                </a:solidFill>
                <a:latin typeface="Candara" pitchFamily="34" charset="0"/>
              </a:rPr>
              <a:t>PERFORMANCE MONITORING AND COACHING TOOLS</a:t>
            </a:r>
            <a:endParaRPr lang="en-PH" sz="2200" b="1" dirty="0">
              <a:solidFill>
                <a:schemeClr val="bg1"/>
              </a:solidFill>
              <a:latin typeface="Candara" pitchFamily="34" charset="0"/>
            </a:endParaRPr>
          </a:p>
        </p:txBody>
      </p:sp>
      <p:graphicFrame>
        <p:nvGraphicFramePr>
          <p:cNvPr id="4" name="Table 3"/>
          <p:cNvGraphicFramePr>
            <a:graphicFrameLocks noGrp="1"/>
          </p:cNvGraphicFramePr>
          <p:nvPr/>
        </p:nvGraphicFramePr>
        <p:xfrm>
          <a:off x="0" y="0"/>
          <a:ext cx="12192000" cy="6019800"/>
        </p:xfrm>
        <a:graphic>
          <a:graphicData uri="http://schemas.openxmlformats.org/drawingml/2006/table">
            <a:tbl>
              <a:tblPr firstRow="1" bandRow="1">
                <a:tableStyleId>{5C22544A-7EE6-4342-B048-85BDC9FD1C3A}</a:tableStyleId>
              </a:tblPr>
              <a:tblGrid>
                <a:gridCol w="1422400"/>
                <a:gridCol w="2032000"/>
                <a:gridCol w="1524000"/>
                <a:gridCol w="1320800"/>
                <a:gridCol w="2032000"/>
                <a:gridCol w="1422400"/>
                <a:gridCol w="812800"/>
                <a:gridCol w="406400"/>
                <a:gridCol w="1219200"/>
              </a:tblGrid>
              <a:tr h="655227">
                <a:tc>
                  <a:txBody>
                    <a:bodyPr/>
                    <a:lstStyle/>
                    <a:p>
                      <a:pPr algn="ctr"/>
                      <a:r>
                        <a:rPr lang="en-PH" sz="1600" dirty="0" smtClean="0">
                          <a:latin typeface="Candara" pitchFamily="34" charset="0"/>
                        </a:rPr>
                        <a:t>TASK</a:t>
                      </a:r>
                      <a:r>
                        <a:rPr lang="en-PH" sz="1600" baseline="0" dirty="0" smtClean="0">
                          <a:latin typeface="Candara" pitchFamily="34" charset="0"/>
                        </a:rPr>
                        <a:t> </a:t>
                      </a:r>
                    </a:p>
                    <a:p>
                      <a:pPr algn="ctr"/>
                      <a:r>
                        <a:rPr lang="en-PH" sz="1600" baseline="0" dirty="0" smtClean="0">
                          <a:latin typeface="Candara" pitchFamily="34" charset="0"/>
                        </a:rPr>
                        <a:t>I.D. NO.</a:t>
                      </a:r>
                      <a:endParaRPr lang="en-US" sz="1600" dirty="0">
                        <a:latin typeface="Candara" pitchFamily="34" charset="0"/>
                      </a:endParaRPr>
                    </a:p>
                  </a:txBody>
                  <a:tcPr marL="121920" marR="121920">
                    <a:solidFill>
                      <a:srgbClr val="C00000"/>
                    </a:solidFill>
                  </a:tcPr>
                </a:tc>
                <a:tc>
                  <a:txBody>
                    <a:bodyPr/>
                    <a:lstStyle/>
                    <a:p>
                      <a:pPr algn="ctr"/>
                      <a:r>
                        <a:rPr lang="en-PH" sz="1600" dirty="0" smtClean="0">
                          <a:latin typeface="Candara" pitchFamily="34" charset="0"/>
                        </a:rPr>
                        <a:t>SUBJECT</a:t>
                      </a:r>
                      <a:endParaRPr lang="en-US" sz="1600" dirty="0">
                        <a:latin typeface="Candara" pitchFamily="34" charset="0"/>
                      </a:endParaRPr>
                    </a:p>
                  </a:txBody>
                  <a:tcPr marL="121920" marR="121920">
                    <a:solidFill>
                      <a:srgbClr val="C00000"/>
                    </a:solidFill>
                  </a:tcPr>
                </a:tc>
                <a:tc>
                  <a:txBody>
                    <a:bodyPr/>
                    <a:lstStyle/>
                    <a:p>
                      <a:pPr algn="ctr"/>
                      <a:r>
                        <a:rPr lang="en-PH" sz="1600" dirty="0" smtClean="0">
                          <a:latin typeface="Candara" pitchFamily="34" charset="0"/>
                        </a:rPr>
                        <a:t>ACTION OFFICER</a:t>
                      </a:r>
                      <a:endParaRPr lang="en-US" sz="1600" dirty="0">
                        <a:latin typeface="Candara" pitchFamily="34" charset="0"/>
                      </a:endParaRPr>
                    </a:p>
                  </a:txBody>
                  <a:tcPr marL="121920" marR="121920">
                    <a:solidFill>
                      <a:srgbClr val="C00000"/>
                    </a:solidFill>
                  </a:tcPr>
                </a:tc>
                <a:tc>
                  <a:txBody>
                    <a:bodyPr/>
                    <a:lstStyle/>
                    <a:p>
                      <a:pPr algn="ctr"/>
                      <a:r>
                        <a:rPr lang="en-PH" sz="1500" dirty="0" smtClean="0">
                          <a:latin typeface="Candara" pitchFamily="34" charset="0"/>
                        </a:rPr>
                        <a:t>OUTPUT</a:t>
                      </a:r>
                      <a:endParaRPr lang="en-US" sz="1500" dirty="0">
                        <a:latin typeface="Candara" pitchFamily="34" charset="0"/>
                      </a:endParaRPr>
                    </a:p>
                  </a:txBody>
                  <a:tcPr marL="121920" marR="121920">
                    <a:solidFill>
                      <a:srgbClr val="C00000"/>
                    </a:solidFill>
                  </a:tcPr>
                </a:tc>
                <a:tc>
                  <a:txBody>
                    <a:bodyPr/>
                    <a:lstStyle/>
                    <a:p>
                      <a:pPr algn="ctr"/>
                      <a:r>
                        <a:rPr lang="en-PH" sz="1600" dirty="0" smtClean="0">
                          <a:latin typeface="Candara" pitchFamily="34" charset="0"/>
                        </a:rPr>
                        <a:t>DATE </a:t>
                      </a:r>
                    </a:p>
                    <a:p>
                      <a:pPr algn="ctr"/>
                      <a:r>
                        <a:rPr lang="en-PH" sz="1600" dirty="0" smtClean="0">
                          <a:latin typeface="Candara" pitchFamily="34" charset="0"/>
                        </a:rPr>
                        <a:t>ASSIGNED</a:t>
                      </a:r>
                      <a:endParaRPr lang="en-US" sz="1600" dirty="0">
                        <a:latin typeface="Candara" pitchFamily="34" charset="0"/>
                      </a:endParaRPr>
                    </a:p>
                  </a:txBody>
                  <a:tcPr marL="121920" marR="121920">
                    <a:lnR w="12700" cap="flat" cmpd="sng" algn="ctr">
                      <a:solidFill>
                        <a:schemeClr val="tx1"/>
                      </a:solidFill>
                      <a:prstDash val="solid"/>
                      <a:round/>
                      <a:headEnd type="none" w="med" len="med"/>
                      <a:tailEnd type="none" w="med" len="med"/>
                    </a:lnR>
                    <a:solidFill>
                      <a:srgbClr val="C00000"/>
                    </a:solidFill>
                  </a:tcPr>
                </a:tc>
                <a:tc gridSpan="2">
                  <a:txBody>
                    <a:bodyPr/>
                    <a:lstStyle/>
                    <a:p>
                      <a:pPr algn="ctr"/>
                      <a:r>
                        <a:rPr lang="en-PH" sz="1600" dirty="0" smtClean="0">
                          <a:latin typeface="Candara" pitchFamily="34" charset="0"/>
                        </a:rPr>
                        <a:t>DATE ACCOMPLISHED</a:t>
                      </a:r>
                      <a:endParaRPr lang="en-US" sz="1600" dirty="0">
                        <a:latin typeface="Candara" pitchFamily="34" charset="0"/>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00000"/>
                    </a:solidFill>
                  </a:tcPr>
                </a:tc>
                <a:tc hMerge="1">
                  <a:txBody>
                    <a:bodyPr/>
                    <a:lstStyle/>
                    <a:p>
                      <a:endParaRPr lang="en-PH"/>
                    </a:p>
                  </a:txBody>
                  <a:tcPr/>
                </a:tc>
                <a:tc gridSpan="2">
                  <a:txBody>
                    <a:bodyPr/>
                    <a:lstStyle/>
                    <a:p>
                      <a:pPr algn="ctr"/>
                      <a:r>
                        <a:rPr lang="en-PH" sz="1600" dirty="0" smtClean="0">
                          <a:latin typeface="Candara" pitchFamily="34" charset="0"/>
                        </a:rPr>
                        <a:t>REMARKS</a:t>
                      </a:r>
                      <a:endParaRPr lang="en-US" sz="1600" dirty="0">
                        <a:latin typeface="Candara" pitchFamily="34" charset="0"/>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00000"/>
                    </a:solidFill>
                  </a:tcPr>
                </a:tc>
                <a:tc hMerge="1">
                  <a:txBody>
                    <a:bodyPr/>
                    <a:lstStyle/>
                    <a:p>
                      <a:endParaRPr lang="en-PH"/>
                    </a:p>
                  </a:txBody>
                  <a:tcPr/>
                </a:tc>
              </a:tr>
              <a:tr h="1482884">
                <a:tc>
                  <a:txBody>
                    <a:bodyPr/>
                    <a:lstStyle/>
                    <a:p>
                      <a:r>
                        <a:rPr lang="en-PH" sz="1500" dirty="0" smtClean="0">
                          <a:latin typeface="Candara" pitchFamily="34" charset="0"/>
                        </a:rPr>
                        <a:t>Document</a:t>
                      </a:r>
                    </a:p>
                    <a:p>
                      <a:r>
                        <a:rPr lang="en-PH" sz="1500" dirty="0" smtClean="0">
                          <a:latin typeface="Candara" pitchFamily="34" charset="0"/>
                        </a:rPr>
                        <a:t>No.</a:t>
                      </a:r>
                      <a:r>
                        <a:rPr lang="en-PH" sz="1500" baseline="0" dirty="0" smtClean="0">
                          <a:latin typeface="Candara" pitchFamily="34" charset="0"/>
                        </a:rPr>
                        <a:t> Or Task No.  If Taken from WFP</a:t>
                      </a:r>
                      <a:endParaRPr lang="en-US" sz="1500" dirty="0">
                        <a:latin typeface="Candara" pitchFamily="34" charset="0"/>
                      </a:endParaRPr>
                    </a:p>
                  </a:txBody>
                  <a:tcPr marL="121920" marR="121920"/>
                </a:tc>
                <a:tc>
                  <a:txBody>
                    <a:bodyPr/>
                    <a:lstStyle/>
                    <a:p>
                      <a:r>
                        <a:rPr lang="en-PH" sz="1500" dirty="0" smtClean="0">
                          <a:latin typeface="Candara" pitchFamily="34" charset="0"/>
                        </a:rPr>
                        <a:t>Subject Area of the Task or</a:t>
                      </a:r>
                      <a:r>
                        <a:rPr lang="en-PH" sz="1500" baseline="0" dirty="0" smtClean="0">
                          <a:latin typeface="Candara" pitchFamily="34" charset="0"/>
                        </a:rPr>
                        <a:t> the Signatory of the Document and Subject </a:t>
                      </a:r>
                      <a:endParaRPr lang="en-US" sz="1500" dirty="0">
                        <a:latin typeface="Candara" pitchFamily="34" charset="0"/>
                      </a:endParaRPr>
                    </a:p>
                  </a:txBody>
                  <a:tcPr marL="121920" marR="121920"/>
                </a:tc>
                <a:tc>
                  <a:txBody>
                    <a:bodyPr/>
                    <a:lstStyle/>
                    <a:p>
                      <a:endParaRPr lang="en-US" sz="1500" dirty="0">
                        <a:latin typeface="Candara" pitchFamily="34" charset="0"/>
                      </a:endParaRPr>
                    </a:p>
                  </a:txBody>
                  <a:tcPr marL="121920" marR="121920"/>
                </a:tc>
                <a:tc>
                  <a:txBody>
                    <a:bodyPr/>
                    <a:lstStyle/>
                    <a:p>
                      <a:endParaRPr lang="en-US" sz="1500" dirty="0">
                        <a:latin typeface="Candara" pitchFamily="34" charset="0"/>
                      </a:endParaRPr>
                    </a:p>
                  </a:txBody>
                  <a:tcPr marL="121920" marR="121920"/>
                </a:tc>
                <a:tc>
                  <a:txBody>
                    <a:bodyPr/>
                    <a:lstStyle/>
                    <a:p>
                      <a:pPr algn="ctr"/>
                      <a:r>
                        <a:rPr lang="en-US" sz="1500" dirty="0" smtClean="0">
                          <a:latin typeface="Candara" pitchFamily="34" charset="0"/>
                        </a:rPr>
                        <a:t>Date the task was assigned to drafter</a:t>
                      </a:r>
                      <a:endParaRPr lang="en-US" sz="1500" dirty="0">
                        <a:latin typeface="Candara" pitchFamily="34" charset="0"/>
                      </a:endParaRPr>
                    </a:p>
                  </a:txBody>
                  <a:tcPr marL="121920" marR="121920"/>
                </a:tc>
                <a:tc gridSpan="2">
                  <a:txBody>
                    <a:bodyPr/>
                    <a:lstStyle/>
                    <a:p>
                      <a:pPr algn="ctr"/>
                      <a:r>
                        <a:rPr lang="en-US" sz="1500" dirty="0" smtClean="0">
                          <a:latin typeface="Candara" pitchFamily="34" charset="0"/>
                        </a:rPr>
                        <a:t>Date the Output</a:t>
                      </a:r>
                      <a:r>
                        <a:rPr lang="en-US" sz="1500" baseline="0" dirty="0" smtClean="0">
                          <a:latin typeface="Candara" pitchFamily="34" charset="0"/>
                        </a:rPr>
                        <a:t> was approved by the Supervisor</a:t>
                      </a:r>
                      <a:endParaRPr lang="en-US" sz="1500" dirty="0">
                        <a:latin typeface="Candara" pitchFamily="34" charset="0"/>
                      </a:endParaRPr>
                    </a:p>
                  </a:txBody>
                  <a:tcPr marL="121920" marR="121920">
                    <a:lnR w="12700" cap="flat" cmpd="sng" algn="ctr">
                      <a:solidFill>
                        <a:schemeClr val="tx1"/>
                      </a:solidFill>
                      <a:prstDash val="solid"/>
                      <a:round/>
                      <a:headEnd type="none" w="med" len="med"/>
                      <a:tailEnd type="none" w="med" len="med"/>
                    </a:lnR>
                  </a:tcPr>
                </a:tc>
                <a:tc hMerge="1">
                  <a:txBody>
                    <a:bodyPr/>
                    <a:lstStyle/>
                    <a:p>
                      <a:endParaRPr lang="en-PH"/>
                    </a:p>
                  </a:txBody>
                  <a:tcPr/>
                </a:tc>
                <a:tc gridSpan="2">
                  <a:txBody>
                    <a:bodyPr/>
                    <a:lstStyle/>
                    <a:p>
                      <a:pPr algn="ctr"/>
                      <a:endParaRPr lang="en-US" sz="1500" dirty="0">
                        <a:latin typeface="Candara" pitchFamily="34" charset="0"/>
                      </a:endParaRPr>
                    </a:p>
                  </a:txBody>
                  <a:tcPr marL="121920" marR="121920">
                    <a:lnL w="12700" cap="flat" cmpd="sng" algn="ctr">
                      <a:solidFill>
                        <a:schemeClr val="tx1"/>
                      </a:solidFill>
                      <a:prstDash val="solid"/>
                      <a:round/>
                      <a:headEnd type="none" w="med" len="med"/>
                      <a:tailEnd type="none" w="med" len="med"/>
                    </a:lnL>
                  </a:tcPr>
                </a:tc>
                <a:tc hMerge="1">
                  <a:txBody>
                    <a:bodyPr/>
                    <a:lstStyle/>
                    <a:p>
                      <a:endParaRPr lang="en-PH"/>
                    </a:p>
                  </a:txBody>
                  <a:tcPr/>
                </a:tc>
              </a:tr>
              <a:tr h="366858">
                <a:tc gridSpan="9">
                  <a:txBody>
                    <a:bodyPr/>
                    <a:lstStyle/>
                    <a:p>
                      <a:endParaRPr lang="en-US" sz="1500" dirty="0">
                        <a:latin typeface="Candara" pitchFamily="34" charset="0"/>
                      </a:endParaRPr>
                    </a:p>
                  </a:txBody>
                  <a:tcPr marL="121920" marR="121920">
                    <a:solidFill>
                      <a:schemeClr val="bg1"/>
                    </a:solidFill>
                  </a:tcPr>
                </a:tc>
                <a:tc hMerge="1">
                  <a:txBody>
                    <a:bodyPr/>
                    <a:lstStyle/>
                    <a:p>
                      <a:endParaRPr lang="en-US" sz="1600" dirty="0"/>
                    </a:p>
                  </a:txBody>
                  <a:tcPr>
                    <a:solidFill>
                      <a:schemeClr val="tx1"/>
                    </a:solidFill>
                  </a:tcPr>
                </a:tc>
                <a:tc hMerge="1">
                  <a:txBody>
                    <a:bodyPr/>
                    <a:lstStyle/>
                    <a:p>
                      <a:endParaRPr lang="en-US" sz="1600" dirty="0"/>
                    </a:p>
                  </a:txBody>
                  <a:tcPr>
                    <a:solidFill>
                      <a:schemeClr val="tx1"/>
                    </a:solidFill>
                  </a:tcPr>
                </a:tc>
                <a:tc hMerge="1">
                  <a:txBody>
                    <a:bodyPr/>
                    <a:lstStyle/>
                    <a:p>
                      <a:endParaRPr lang="en-US" sz="1600" dirty="0"/>
                    </a:p>
                  </a:txBody>
                  <a:tcPr>
                    <a:solidFill>
                      <a:schemeClr val="tx1"/>
                    </a:solidFill>
                  </a:tcPr>
                </a:tc>
                <a:tc hMerge="1">
                  <a:txBody>
                    <a:bodyPr/>
                    <a:lstStyle/>
                    <a:p>
                      <a:pPr algn="ctr"/>
                      <a:endParaRPr lang="en-US" sz="1600" dirty="0"/>
                    </a:p>
                  </a:txBody>
                  <a:tcPr>
                    <a:solidFill>
                      <a:schemeClr val="tx1"/>
                    </a:solidFill>
                  </a:tcPr>
                </a:tc>
                <a:tc hMerge="1">
                  <a:txBody>
                    <a:bodyPr/>
                    <a:lstStyle/>
                    <a:p>
                      <a:pPr algn="ctr"/>
                      <a:endParaRPr lang="en-US" sz="1600" dirty="0"/>
                    </a:p>
                  </a:txBody>
                  <a:tcPr>
                    <a:solidFill>
                      <a:schemeClr val="tx1"/>
                    </a:solidFill>
                  </a:tcPr>
                </a:tc>
                <a:tc hMerge="1">
                  <a:txBody>
                    <a:bodyPr/>
                    <a:lstStyle/>
                    <a:p>
                      <a:endParaRPr lang="en-PH"/>
                    </a:p>
                  </a:txBody>
                  <a:tcPr/>
                </a:tc>
                <a:tc hMerge="1">
                  <a:txBody>
                    <a:bodyPr/>
                    <a:lstStyle/>
                    <a:p>
                      <a:pPr algn="ctr"/>
                      <a:endParaRPr lang="en-US" sz="1600" dirty="0"/>
                    </a:p>
                  </a:txBody>
                  <a:tcPr>
                    <a:solidFill>
                      <a:schemeClr val="tx1"/>
                    </a:solidFill>
                  </a:tcPr>
                </a:tc>
                <a:tc hMerge="1">
                  <a:txBody>
                    <a:bodyPr/>
                    <a:lstStyle/>
                    <a:p>
                      <a:endParaRPr lang="en-PH"/>
                    </a:p>
                  </a:txBody>
                  <a:tcPr/>
                </a:tc>
              </a:tr>
              <a:tr h="913477">
                <a:tc>
                  <a:txBody>
                    <a:bodyPr/>
                    <a:lstStyle/>
                    <a:p>
                      <a:r>
                        <a:rPr lang="en-US" sz="1500" dirty="0" smtClean="0">
                          <a:solidFill>
                            <a:schemeClr val="bg1"/>
                          </a:solidFill>
                          <a:latin typeface="Candara" pitchFamily="34" charset="0"/>
                        </a:rPr>
                        <a:t>Doc. No.</a:t>
                      </a:r>
                      <a:endParaRPr lang="en-US" sz="1500" dirty="0">
                        <a:solidFill>
                          <a:schemeClr val="bg1"/>
                        </a:solidFill>
                        <a:latin typeface="Candara" pitchFamily="34" charset="0"/>
                      </a:endParaRPr>
                    </a:p>
                  </a:txBody>
                  <a:tcPr marL="121920" marR="121920">
                    <a:solidFill>
                      <a:srgbClr val="C00000"/>
                    </a:solidFill>
                  </a:tcPr>
                </a:tc>
                <a:tc>
                  <a:txBody>
                    <a:bodyPr/>
                    <a:lstStyle/>
                    <a:p>
                      <a:r>
                        <a:rPr lang="en-US" sz="1500" dirty="0" smtClean="0">
                          <a:solidFill>
                            <a:schemeClr val="bg1"/>
                          </a:solidFill>
                          <a:latin typeface="Candara" pitchFamily="34" charset="0"/>
                        </a:rPr>
                        <a:t>Signatory</a:t>
                      </a:r>
                      <a:endParaRPr lang="en-US" sz="1500" dirty="0">
                        <a:solidFill>
                          <a:schemeClr val="bg1"/>
                        </a:solidFill>
                        <a:latin typeface="Candara" pitchFamily="34" charset="0"/>
                      </a:endParaRPr>
                    </a:p>
                  </a:txBody>
                  <a:tcPr marL="121920" marR="121920">
                    <a:solidFill>
                      <a:srgbClr val="C00000"/>
                    </a:solidFill>
                  </a:tcPr>
                </a:tc>
                <a:tc>
                  <a:txBody>
                    <a:bodyPr/>
                    <a:lstStyle/>
                    <a:p>
                      <a:r>
                        <a:rPr lang="en-US" sz="1500" dirty="0" smtClean="0">
                          <a:solidFill>
                            <a:schemeClr val="bg1"/>
                          </a:solidFill>
                          <a:latin typeface="Candara" pitchFamily="34" charset="0"/>
                        </a:rPr>
                        <a:t>Subject</a:t>
                      </a:r>
                      <a:endParaRPr lang="en-US" sz="1500" dirty="0">
                        <a:solidFill>
                          <a:schemeClr val="bg1"/>
                        </a:solidFill>
                        <a:latin typeface="Candara" pitchFamily="34" charset="0"/>
                      </a:endParaRPr>
                    </a:p>
                  </a:txBody>
                  <a:tcPr marL="121920" marR="121920">
                    <a:solidFill>
                      <a:srgbClr val="C00000"/>
                    </a:solidFill>
                  </a:tcPr>
                </a:tc>
                <a:tc>
                  <a:txBody>
                    <a:bodyPr/>
                    <a:lstStyle/>
                    <a:p>
                      <a:r>
                        <a:rPr lang="en-US" sz="1500" dirty="0" smtClean="0">
                          <a:solidFill>
                            <a:schemeClr val="bg1"/>
                          </a:solidFill>
                          <a:latin typeface="Candara" pitchFamily="34" charset="0"/>
                        </a:rPr>
                        <a:t>Action Officer</a:t>
                      </a:r>
                      <a:endParaRPr lang="en-US" sz="1500" dirty="0">
                        <a:solidFill>
                          <a:schemeClr val="bg1"/>
                        </a:solidFill>
                        <a:latin typeface="Candara" pitchFamily="34" charset="0"/>
                      </a:endParaRPr>
                    </a:p>
                  </a:txBody>
                  <a:tcPr marL="121920" marR="121920">
                    <a:solidFill>
                      <a:srgbClr val="C00000"/>
                    </a:solidFill>
                  </a:tcPr>
                </a:tc>
                <a:tc>
                  <a:txBody>
                    <a:bodyPr/>
                    <a:lstStyle/>
                    <a:p>
                      <a:pPr algn="ctr"/>
                      <a:r>
                        <a:rPr lang="en-US" sz="1500" dirty="0" smtClean="0">
                          <a:solidFill>
                            <a:schemeClr val="bg1"/>
                          </a:solidFill>
                          <a:latin typeface="Candara" pitchFamily="34" charset="0"/>
                        </a:rPr>
                        <a:t>Date Assigned</a:t>
                      </a:r>
                      <a:endParaRPr lang="en-US" sz="1500" dirty="0">
                        <a:solidFill>
                          <a:schemeClr val="bg1"/>
                        </a:solidFill>
                        <a:latin typeface="Candara" pitchFamily="34" charset="0"/>
                      </a:endParaRPr>
                    </a:p>
                  </a:txBody>
                  <a:tcPr marL="121920" marR="121920">
                    <a:solidFill>
                      <a:srgbClr val="C00000"/>
                    </a:solidFill>
                  </a:tcPr>
                </a:tc>
                <a:tc>
                  <a:txBody>
                    <a:bodyPr/>
                    <a:lstStyle/>
                    <a:p>
                      <a:pPr algn="ctr"/>
                      <a:r>
                        <a:rPr lang="en-US" sz="1500" dirty="0" smtClean="0">
                          <a:solidFill>
                            <a:schemeClr val="bg1"/>
                          </a:solidFill>
                          <a:latin typeface="Candara" pitchFamily="34" charset="0"/>
                        </a:rPr>
                        <a:t>Date Signed</a:t>
                      </a:r>
                      <a:endParaRPr lang="en-US" sz="1500" dirty="0">
                        <a:solidFill>
                          <a:schemeClr val="bg1"/>
                        </a:solidFill>
                        <a:latin typeface="Candara" pitchFamily="34" charset="0"/>
                      </a:endParaRPr>
                    </a:p>
                  </a:txBody>
                  <a:tcPr marL="121920" marR="121920">
                    <a:solidFill>
                      <a:srgbClr val="C00000"/>
                    </a:solidFill>
                  </a:tcPr>
                </a:tc>
                <a:tc gridSpan="2">
                  <a:txBody>
                    <a:bodyPr/>
                    <a:lstStyle/>
                    <a:p>
                      <a:pPr algn="ctr"/>
                      <a:r>
                        <a:rPr lang="en-US" sz="1500" dirty="0" smtClean="0">
                          <a:solidFill>
                            <a:schemeClr val="bg1"/>
                          </a:solidFill>
                          <a:latin typeface="Candara" pitchFamily="34" charset="0"/>
                        </a:rPr>
                        <a:t>Status</a:t>
                      </a:r>
                      <a:endParaRPr lang="en-US" sz="1500" dirty="0">
                        <a:solidFill>
                          <a:schemeClr val="bg1"/>
                        </a:solidFill>
                        <a:latin typeface="Candara" pitchFamily="34" charset="0"/>
                      </a:endParaRPr>
                    </a:p>
                  </a:txBody>
                  <a:tcPr marL="121920" marR="121920">
                    <a:lnR w="12700" cap="flat" cmpd="sng" algn="ctr">
                      <a:solidFill>
                        <a:schemeClr val="tx1"/>
                      </a:solidFill>
                      <a:prstDash val="solid"/>
                      <a:round/>
                      <a:headEnd type="none" w="med" len="med"/>
                      <a:tailEnd type="none" w="med" len="med"/>
                    </a:lnR>
                    <a:solidFill>
                      <a:srgbClr val="C00000"/>
                    </a:solidFill>
                  </a:tcPr>
                </a:tc>
                <a:tc hMerge="1">
                  <a:txBody>
                    <a:bodyPr/>
                    <a:lstStyle/>
                    <a:p>
                      <a:pPr algn="ctr"/>
                      <a:endParaRPr lang="en-US" sz="1600" dirty="0"/>
                    </a:p>
                  </a:txBody>
                  <a:tcPr>
                    <a:lnR w="12700" cap="flat" cmpd="sng" algn="ctr">
                      <a:solidFill>
                        <a:schemeClr val="tx1"/>
                      </a:solidFill>
                      <a:prstDash val="solid"/>
                      <a:round/>
                      <a:headEnd type="none" w="med" len="med"/>
                      <a:tailEnd type="none" w="med" len="med"/>
                    </a:lnR>
                  </a:tcPr>
                </a:tc>
                <a:tc>
                  <a:txBody>
                    <a:bodyPr/>
                    <a:lstStyle/>
                    <a:p>
                      <a:pPr algn="ctr"/>
                      <a:r>
                        <a:rPr lang="en-US" sz="1500" dirty="0" smtClean="0">
                          <a:solidFill>
                            <a:schemeClr val="bg1"/>
                          </a:solidFill>
                          <a:latin typeface="Candara" pitchFamily="34" charset="0"/>
                        </a:rPr>
                        <a:t>Remarks</a:t>
                      </a:r>
                      <a:endParaRPr lang="en-US" sz="1500" dirty="0">
                        <a:solidFill>
                          <a:schemeClr val="bg1"/>
                        </a:solidFill>
                        <a:latin typeface="Candara" pitchFamily="34" charset="0"/>
                      </a:endParaRPr>
                    </a:p>
                  </a:txBody>
                  <a:tcPr marL="121920" marR="121920">
                    <a:lnL w="12700" cap="flat" cmpd="sng" algn="ctr">
                      <a:solidFill>
                        <a:schemeClr val="tx1"/>
                      </a:solidFill>
                      <a:prstDash val="solid"/>
                      <a:round/>
                      <a:headEnd type="none" w="med" len="med"/>
                      <a:tailEnd type="none" w="med" len="med"/>
                    </a:lnL>
                    <a:solidFill>
                      <a:srgbClr val="C00000"/>
                    </a:solidFill>
                  </a:tcPr>
                </a:tc>
              </a:tr>
              <a:tr h="1300677">
                <a:tc>
                  <a:txBody>
                    <a:bodyPr/>
                    <a:lstStyle/>
                    <a:p>
                      <a:r>
                        <a:rPr lang="en-US" sz="1500" dirty="0" smtClean="0">
                          <a:latin typeface="Candara" pitchFamily="34" charset="0"/>
                        </a:rPr>
                        <a:t>2013-001</a:t>
                      </a:r>
                      <a:endParaRPr lang="en-US" sz="1500" dirty="0">
                        <a:latin typeface="Candara" pitchFamily="34" charset="0"/>
                      </a:endParaRPr>
                    </a:p>
                  </a:txBody>
                  <a:tcPr marL="121920" marR="121920"/>
                </a:tc>
                <a:tc>
                  <a:txBody>
                    <a:bodyPr/>
                    <a:lstStyle/>
                    <a:p>
                      <a:r>
                        <a:rPr lang="en-US" sz="1500" dirty="0" smtClean="0">
                          <a:latin typeface="Candara" pitchFamily="34" charset="0"/>
                        </a:rPr>
                        <a:t>Dir. Juan </a:t>
                      </a:r>
                      <a:r>
                        <a:rPr lang="en-US" sz="1500" dirty="0" err="1" smtClean="0">
                          <a:latin typeface="Candara" pitchFamily="34" charset="0"/>
                        </a:rPr>
                        <a:t>Dela</a:t>
                      </a:r>
                      <a:r>
                        <a:rPr lang="en-US" sz="1500" dirty="0" smtClean="0">
                          <a:latin typeface="Candara" pitchFamily="34" charset="0"/>
                        </a:rPr>
                        <a:t> Cruz, DOLE</a:t>
                      </a:r>
                      <a:endParaRPr lang="en-US" sz="1500" dirty="0">
                        <a:latin typeface="Candara" pitchFamily="34" charset="0"/>
                      </a:endParaRPr>
                    </a:p>
                  </a:txBody>
                  <a:tcPr marL="121920" marR="121920"/>
                </a:tc>
                <a:tc>
                  <a:txBody>
                    <a:bodyPr/>
                    <a:lstStyle/>
                    <a:p>
                      <a:r>
                        <a:rPr lang="en-US" sz="1500" dirty="0" smtClean="0">
                          <a:latin typeface="Candara" pitchFamily="34" charset="0"/>
                        </a:rPr>
                        <a:t>Step Increment</a:t>
                      </a:r>
                      <a:endParaRPr lang="en-US" sz="1500" dirty="0">
                        <a:latin typeface="Candara" pitchFamily="34" charset="0"/>
                      </a:endParaRPr>
                    </a:p>
                  </a:txBody>
                  <a:tcPr marL="121920" marR="121920"/>
                </a:tc>
                <a:tc>
                  <a:txBody>
                    <a:bodyPr/>
                    <a:lstStyle/>
                    <a:p>
                      <a:r>
                        <a:rPr lang="en-US" sz="1500" dirty="0" smtClean="0">
                          <a:latin typeface="Candara" pitchFamily="34" charset="0"/>
                        </a:rPr>
                        <a:t>ABA</a:t>
                      </a:r>
                      <a:endParaRPr lang="en-US" sz="1500" dirty="0">
                        <a:latin typeface="Candara" pitchFamily="34" charset="0"/>
                      </a:endParaRPr>
                    </a:p>
                  </a:txBody>
                  <a:tcPr marL="121920" marR="121920"/>
                </a:tc>
                <a:tc>
                  <a:txBody>
                    <a:bodyPr/>
                    <a:lstStyle/>
                    <a:p>
                      <a:pPr algn="ctr"/>
                      <a:r>
                        <a:rPr lang="en-US" sz="1500" dirty="0" smtClean="0">
                          <a:latin typeface="Candara" pitchFamily="34" charset="0"/>
                        </a:rPr>
                        <a:t>Jan. 2, 2013</a:t>
                      </a:r>
                      <a:endParaRPr lang="en-US" sz="1500" dirty="0">
                        <a:latin typeface="Candara" pitchFamily="34" charset="0"/>
                      </a:endParaRPr>
                    </a:p>
                  </a:txBody>
                  <a:tcPr marL="121920" marR="121920"/>
                </a:tc>
                <a:tc>
                  <a:txBody>
                    <a:bodyPr/>
                    <a:lstStyle/>
                    <a:p>
                      <a:pPr algn="ctr"/>
                      <a:r>
                        <a:rPr lang="en-US" sz="1500" dirty="0" smtClean="0">
                          <a:latin typeface="Candara" pitchFamily="34" charset="0"/>
                        </a:rPr>
                        <a:t>January 4, 2013</a:t>
                      </a:r>
                      <a:endParaRPr lang="en-US" sz="1500" dirty="0">
                        <a:latin typeface="Candara" pitchFamily="34" charset="0"/>
                      </a:endParaRPr>
                    </a:p>
                  </a:txBody>
                  <a:tcPr marL="121920" marR="121920"/>
                </a:tc>
                <a:tc gridSpan="2">
                  <a:txBody>
                    <a:bodyPr/>
                    <a:lstStyle/>
                    <a:p>
                      <a:r>
                        <a:rPr lang="en-PH" sz="1500" dirty="0" smtClean="0">
                          <a:latin typeface="Candara" pitchFamily="34" charset="0"/>
                        </a:rPr>
                        <a:t>Mailed</a:t>
                      </a:r>
                      <a:r>
                        <a:rPr lang="en-PH" sz="1500" baseline="0" dirty="0" smtClean="0">
                          <a:latin typeface="Candara" pitchFamily="34" charset="0"/>
                        </a:rPr>
                        <a:t> on     Jan. 4, 2013</a:t>
                      </a:r>
                      <a:endParaRPr lang="en-PH" sz="1500" dirty="0">
                        <a:latin typeface="Candara" pitchFamily="34" charset="0"/>
                      </a:endParaRPr>
                    </a:p>
                  </a:txBody>
                  <a:tcPr marL="121920" marR="121920">
                    <a:lnR w="12700" cap="flat" cmpd="sng" algn="ctr">
                      <a:solidFill>
                        <a:schemeClr val="tx1"/>
                      </a:solidFill>
                      <a:prstDash val="solid"/>
                      <a:round/>
                      <a:headEnd type="none" w="med" len="med"/>
                      <a:tailEnd type="none" w="med" len="med"/>
                    </a:lnR>
                  </a:tcPr>
                </a:tc>
                <a:tc hMerge="1">
                  <a:txBody>
                    <a:bodyPr/>
                    <a:lstStyle/>
                    <a:p>
                      <a:pPr algn="ctr"/>
                      <a:endParaRPr lang="en-US" sz="1600" dirty="0"/>
                    </a:p>
                  </a:txBody>
                  <a:tcPr>
                    <a:lnR w="12700" cap="flat" cmpd="sng" algn="ctr">
                      <a:solidFill>
                        <a:schemeClr val="tx1"/>
                      </a:solidFill>
                      <a:prstDash val="solid"/>
                      <a:round/>
                      <a:headEnd type="none" w="med" len="med"/>
                      <a:tailEnd type="none" w="med" len="med"/>
                    </a:lnR>
                  </a:tcPr>
                </a:tc>
                <a:tc>
                  <a:txBody>
                    <a:bodyPr/>
                    <a:lstStyle/>
                    <a:p>
                      <a:pPr algn="ctr"/>
                      <a:endParaRPr lang="en-US" sz="1500" dirty="0">
                        <a:latin typeface="Candara" pitchFamily="34" charset="0"/>
                      </a:endParaRPr>
                    </a:p>
                  </a:txBody>
                  <a:tcPr marL="121920" marR="121920">
                    <a:lnL w="12700" cap="flat" cmpd="sng" algn="ctr">
                      <a:solidFill>
                        <a:schemeClr val="tx1"/>
                      </a:solidFill>
                      <a:prstDash val="solid"/>
                      <a:round/>
                      <a:headEnd type="none" w="med" len="med"/>
                      <a:tailEnd type="none" w="med" len="med"/>
                    </a:lnL>
                  </a:tcPr>
                </a:tc>
              </a:tr>
              <a:tr h="1300677">
                <a:tc>
                  <a:txBody>
                    <a:bodyPr/>
                    <a:lstStyle/>
                    <a:p>
                      <a:r>
                        <a:rPr lang="en-US" sz="1500" dirty="0" smtClean="0">
                          <a:latin typeface="Candara" pitchFamily="34" charset="0"/>
                        </a:rPr>
                        <a:t>2013-005</a:t>
                      </a:r>
                      <a:endParaRPr lang="en-US" sz="1500" dirty="0">
                        <a:latin typeface="Candara" pitchFamily="34" charset="0"/>
                      </a:endParaRPr>
                    </a:p>
                  </a:txBody>
                  <a:tcPr marL="121920" marR="121920"/>
                </a:tc>
                <a:tc>
                  <a:txBody>
                    <a:bodyPr/>
                    <a:lstStyle/>
                    <a:p>
                      <a:r>
                        <a:rPr lang="en-US" sz="1500" dirty="0" smtClean="0">
                          <a:latin typeface="Candara" pitchFamily="34" charset="0"/>
                        </a:rPr>
                        <a:t>Ms. Anna Santos</a:t>
                      </a:r>
                      <a:endParaRPr lang="en-US" sz="1500" dirty="0">
                        <a:latin typeface="Candara" pitchFamily="34" charset="0"/>
                      </a:endParaRPr>
                    </a:p>
                  </a:txBody>
                  <a:tcPr marL="121920" marR="121920"/>
                </a:tc>
                <a:tc>
                  <a:txBody>
                    <a:bodyPr/>
                    <a:lstStyle/>
                    <a:p>
                      <a:r>
                        <a:rPr lang="en-US" sz="1500" dirty="0" smtClean="0">
                          <a:latin typeface="Candara" pitchFamily="34" charset="0"/>
                        </a:rPr>
                        <a:t>Leave of Barangay Officials</a:t>
                      </a:r>
                      <a:endParaRPr lang="en-US" sz="1500" dirty="0">
                        <a:latin typeface="Candara" pitchFamily="34" charset="0"/>
                      </a:endParaRPr>
                    </a:p>
                  </a:txBody>
                  <a:tcPr marL="121920" marR="121920"/>
                </a:tc>
                <a:tc>
                  <a:txBody>
                    <a:bodyPr/>
                    <a:lstStyle/>
                    <a:p>
                      <a:r>
                        <a:rPr lang="en-US" sz="1500" dirty="0" smtClean="0">
                          <a:latin typeface="Candara" pitchFamily="34" charset="0"/>
                        </a:rPr>
                        <a:t>ZMO</a:t>
                      </a:r>
                      <a:endParaRPr lang="en-US" sz="1500" dirty="0">
                        <a:latin typeface="Candara" pitchFamily="34" charset="0"/>
                      </a:endParaRPr>
                    </a:p>
                  </a:txBody>
                  <a:tcPr marL="121920" marR="121920"/>
                </a:tc>
                <a:tc>
                  <a:txBody>
                    <a:bodyPr/>
                    <a:lstStyle/>
                    <a:p>
                      <a:pPr algn="ctr"/>
                      <a:r>
                        <a:rPr lang="en-US" sz="1500" dirty="0" smtClean="0">
                          <a:latin typeface="Candara" pitchFamily="34" charset="0"/>
                        </a:rPr>
                        <a:t>Jan. 7, 2013</a:t>
                      </a:r>
                      <a:endParaRPr lang="en-US" sz="1500" dirty="0">
                        <a:latin typeface="Candara" pitchFamily="34" charset="0"/>
                      </a:endParaRPr>
                    </a:p>
                  </a:txBody>
                  <a:tcPr marL="121920" marR="121920"/>
                </a:tc>
                <a:tc>
                  <a:txBody>
                    <a:bodyPr/>
                    <a:lstStyle/>
                    <a:p>
                      <a:pPr algn="ctr"/>
                      <a:r>
                        <a:rPr lang="en-US" sz="1500" dirty="0" smtClean="0">
                          <a:latin typeface="Candara" pitchFamily="34" charset="0"/>
                        </a:rPr>
                        <a:t>Jan.</a:t>
                      </a:r>
                      <a:r>
                        <a:rPr lang="en-US" sz="1500" baseline="0" dirty="0" smtClean="0">
                          <a:latin typeface="Candara" pitchFamily="34" charset="0"/>
                        </a:rPr>
                        <a:t> 9, 2013</a:t>
                      </a:r>
                      <a:endParaRPr lang="en-US" sz="1500" dirty="0">
                        <a:latin typeface="Candara" pitchFamily="34" charset="0"/>
                      </a:endParaRPr>
                    </a:p>
                  </a:txBody>
                  <a:tcPr marL="121920" marR="121920"/>
                </a:tc>
                <a:tc gridSpan="2">
                  <a:txBody>
                    <a:bodyPr/>
                    <a:lstStyle/>
                    <a:p>
                      <a:r>
                        <a:rPr lang="en-PH" sz="1500" dirty="0" smtClean="0">
                          <a:latin typeface="Candara" pitchFamily="34" charset="0"/>
                        </a:rPr>
                        <a:t>Emailed on     Jan. 9, 2013</a:t>
                      </a:r>
                      <a:endParaRPr lang="en-PH" sz="1500" dirty="0">
                        <a:latin typeface="Candara" pitchFamily="34" charset="0"/>
                      </a:endParaRPr>
                    </a:p>
                  </a:txBody>
                  <a:tcPr marL="121920" marR="121920">
                    <a:lnR w="12700" cap="flat" cmpd="sng" algn="ctr">
                      <a:solidFill>
                        <a:schemeClr val="tx1"/>
                      </a:solidFill>
                      <a:prstDash val="solid"/>
                      <a:round/>
                      <a:headEnd type="none" w="med" len="med"/>
                      <a:tailEnd type="none" w="med" len="med"/>
                    </a:lnR>
                  </a:tcPr>
                </a:tc>
                <a:tc hMerge="1">
                  <a:txBody>
                    <a:bodyPr/>
                    <a:lstStyle/>
                    <a:p>
                      <a:endParaRPr lang="en-PH"/>
                    </a:p>
                  </a:txBody>
                  <a:tcPr/>
                </a:tc>
                <a:tc>
                  <a:txBody>
                    <a:bodyPr/>
                    <a:lstStyle/>
                    <a:p>
                      <a:pPr algn="ctr"/>
                      <a:r>
                        <a:rPr lang="en-US" sz="1500" dirty="0" smtClean="0">
                          <a:latin typeface="Candara" pitchFamily="34" charset="0"/>
                        </a:rPr>
                        <a:t>Emailed on      Jan. 9, 2013</a:t>
                      </a:r>
                      <a:endParaRPr lang="en-US" sz="1500" dirty="0">
                        <a:latin typeface="Candara" pitchFamily="34" charset="0"/>
                      </a:endParaRPr>
                    </a:p>
                  </a:txBody>
                  <a:tcPr marL="121920" marR="121920">
                    <a:lnL w="12700" cap="flat" cmpd="sng" algn="ctr">
                      <a:solidFill>
                        <a:schemeClr val="tx1"/>
                      </a:solidFill>
                      <a:prstDash val="solid"/>
                      <a:round/>
                      <a:headEnd type="none" w="med" len="med"/>
                      <a:tailEnd type="none" w="med" len="med"/>
                    </a:lnL>
                  </a:tcPr>
                </a:tc>
              </a:tr>
            </a:tbl>
          </a:graphicData>
        </a:graphic>
      </p:graphicFrame>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ChangeArrowheads="1"/>
          </p:cNvSpPr>
          <p:nvPr/>
        </p:nvSpPr>
        <p:spPr bwMode="auto">
          <a:xfrm>
            <a:off x="406400" y="6199189"/>
            <a:ext cx="11684000" cy="461665"/>
          </a:xfrm>
          <a:prstGeom prst="rect">
            <a:avLst/>
          </a:prstGeom>
          <a:solidFill>
            <a:srgbClr val="C00000"/>
          </a:solidFill>
          <a:ln w="9525">
            <a:noFill/>
            <a:miter lim="800000"/>
            <a:headEnd/>
            <a:tailEnd/>
          </a:ln>
        </p:spPr>
        <p:txBody>
          <a:bodyPr wrap="square">
            <a:spAutoFit/>
          </a:bodyPr>
          <a:lstStyle/>
          <a:p>
            <a:r>
              <a:rPr lang="en-PH" sz="2400" b="1" dirty="0" smtClean="0">
                <a:solidFill>
                  <a:schemeClr val="bg1"/>
                </a:solidFill>
                <a:latin typeface="Candara" pitchFamily="34" charset="0"/>
              </a:rPr>
              <a:t>SAMPLE PERFORMANCE MONITORING AND COACHING JOURNAL</a:t>
            </a:r>
            <a:endParaRPr lang="en-PH" sz="2400" b="1" dirty="0">
              <a:solidFill>
                <a:schemeClr val="bg1"/>
              </a:solidFill>
              <a:latin typeface="Candara" pitchFamily="34" charset="0"/>
            </a:endParaRPr>
          </a:p>
        </p:txBody>
      </p:sp>
      <p:pic>
        <p:nvPicPr>
          <p:cNvPr id="1027" name="Picture 3"/>
          <p:cNvPicPr>
            <a:picLocks noChangeAspect="1" noChangeArrowheads="1"/>
          </p:cNvPicPr>
          <p:nvPr/>
        </p:nvPicPr>
        <p:blipFill>
          <a:blip r:embed="rId2" cstate="print"/>
          <a:srcRect l="35000" t="21333" r="19500" b="24445"/>
          <a:stretch>
            <a:fillRect/>
          </a:stretch>
        </p:blipFill>
        <p:spPr bwMode="auto">
          <a:xfrm>
            <a:off x="0" y="0"/>
            <a:ext cx="12192000" cy="6019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ChangeArrowheads="1"/>
          </p:cNvSpPr>
          <p:nvPr/>
        </p:nvSpPr>
        <p:spPr bwMode="auto">
          <a:xfrm>
            <a:off x="6096000" y="6172201"/>
            <a:ext cx="5486400" cy="461665"/>
          </a:xfrm>
          <a:prstGeom prst="rect">
            <a:avLst/>
          </a:prstGeom>
          <a:solidFill>
            <a:srgbClr val="C00000"/>
          </a:solidFill>
          <a:ln w="9525">
            <a:noFill/>
            <a:miter lim="800000"/>
            <a:headEnd/>
            <a:tailEnd/>
          </a:ln>
        </p:spPr>
        <p:txBody>
          <a:bodyPr wrap="square">
            <a:spAutoFit/>
          </a:bodyPr>
          <a:lstStyle/>
          <a:p>
            <a:r>
              <a:rPr lang="en-PH" sz="2400" b="1" dirty="0" smtClean="0">
                <a:solidFill>
                  <a:schemeClr val="bg1"/>
                </a:solidFill>
                <a:latin typeface="Candara" pitchFamily="34" charset="0"/>
              </a:rPr>
              <a:t>COACHING REPORT FORM A</a:t>
            </a:r>
            <a:endParaRPr lang="en-PH" sz="2400" b="1" dirty="0">
              <a:solidFill>
                <a:schemeClr val="bg1"/>
              </a:solidFill>
              <a:latin typeface="Candara" pitchFamily="34" charset="0"/>
            </a:endParaRPr>
          </a:p>
        </p:txBody>
      </p:sp>
      <p:pic>
        <p:nvPicPr>
          <p:cNvPr id="2050" name="Picture 2"/>
          <p:cNvPicPr>
            <a:picLocks noChangeAspect="1" noChangeArrowheads="1"/>
          </p:cNvPicPr>
          <p:nvPr/>
        </p:nvPicPr>
        <p:blipFill>
          <a:blip r:embed="rId2" cstate="print"/>
          <a:srcRect l="34000" t="21333" r="19000" b="24444"/>
          <a:stretch>
            <a:fillRect/>
          </a:stretch>
        </p:blipFill>
        <p:spPr bwMode="auto">
          <a:xfrm>
            <a:off x="0" y="0"/>
            <a:ext cx="12192000" cy="6096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ChangeArrowheads="1"/>
          </p:cNvSpPr>
          <p:nvPr/>
        </p:nvSpPr>
        <p:spPr bwMode="auto">
          <a:xfrm>
            <a:off x="6096000" y="6172201"/>
            <a:ext cx="5486400" cy="461665"/>
          </a:xfrm>
          <a:prstGeom prst="rect">
            <a:avLst/>
          </a:prstGeom>
          <a:solidFill>
            <a:srgbClr val="C00000"/>
          </a:solidFill>
          <a:ln w="9525">
            <a:noFill/>
            <a:miter lim="800000"/>
            <a:headEnd/>
            <a:tailEnd/>
          </a:ln>
        </p:spPr>
        <p:txBody>
          <a:bodyPr wrap="square">
            <a:spAutoFit/>
          </a:bodyPr>
          <a:lstStyle/>
          <a:p>
            <a:r>
              <a:rPr lang="en-PH" sz="2400" b="1" dirty="0" smtClean="0">
                <a:solidFill>
                  <a:schemeClr val="bg1"/>
                </a:solidFill>
                <a:latin typeface="Candara" pitchFamily="34" charset="0"/>
              </a:rPr>
              <a:t>COACHING REPORT FORM A</a:t>
            </a:r>
            <a:endParaRPr lang="en-PH" sz="2400" b="1" dirty="0">
              <a:solidFill>
                <a:schemeClr val="bg1"/>
              </a:solidFill>
              <a:latin typeface="Candara" pitchFamily="34" charset="0"/>
            </a:endParaRPr>
          </a:p>
        </p:txBody>
      </p:sp>
      <p:pic>
        <p:nvPicPr>
          <p:cNvPr id="3074" name="Picture 2"/>
          <p:cNvPicPr>
            <a:picLocks noChangeAspect="1" noChangeArrowheads="1"/>
          </p:cNvPicPr>
          <p:nvPr/>
        </p:nvPicPr>
        <p:blipFill>
          <a:blip r:embed="rId2" cstate="print"/>
          <a:srcRect l="34000" t="22223" r="19000" b="25333"/>
          <a:stretch>
            <a:fillRect/>
          </a:stretch>
        </p:blipFill>
        <p:spPr bwMode="auto">
          <a:xfrm>
            <a:off x="0" y="0"/>
            <a:ext cx="12192000" cy="6172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174978"/>
            <a:ext cx="10018713" cy="1120423"/>
          </a:xfrm>
        </p:spPr>
        <p:txBody>
          <a:bodyPr/>
          <a:lstStyle/>
          <a:p>
            <a:r>
              <a:rPr lang="en-US" dirty="0" smtClean="0"/>
              <a:t>MC 9, 2015</a:t>
            </a:r>
            <a:endParaRPr lang="en-US" dirty="0"/>
          </a:p>
        </p:txBody>
      </p:sp>
      <p:pic>
        <p:nvPicPr>
          <p:cNvPr id="5" name="Content Placeholder 4" descr="Screen Shot 2015-06-28 at 10.43.59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2651" t="8150" r="12418" b="18158"/>
          <a:stretch/>
        </p:blipFill>
        <p:spPr>
          <a:xfrm>
            <a:off x="2003779" y="691445"/>
            <a:ext cx="10032439" cy="6166555"/>
          </a:xfrm>
        </p:spPr>
      </p:pic>
    </p:spTree>
    <p:extLst>
      <p:ext uri="{BB962C8B-B14F-4D97-AF65-F5344CB8AC3E}">
        <p14:creationId xmlns:p14="http://schemas.microsoft.com/office/powerpoint/2010/main" val="342855573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126561"/>
          </a:xfrm>
        </p:spPr>
        <p:txBody>
          <a:bodyPr/>
          <a:lstStyle/>
          <a:p>
            <a:pPr algn="ctr">
              <a:defRPr/>
            </a:pPr>
            <a:r>
              <a:rPr lang="en-US" dirty="0" smtClean="0"/>
              <a:t>THANK  YOU !</a:t>
            </a:r>
            <a:endParaRPr lang="en-US" dirty="0"/>
          </a:p>
        </p:txBody>
      </p:sp>
      <p:sp>
        <p:nvSpPr>
          <p:cNvPr id="51203" name="Content Placeholder 2"/>
          <p:cNvSpPr>
            <a:spLocks noGrp="1"/>
          </p:cNvSpPr>
          <p:nvPr>
            <p:ph idx="1"/>
          </p:nvPr>
        </p:nvSpPr>
        <p:spPr>
          <a:xfrm>
            <a:off x="1097280" y="1845733"/>
            <a:ext cx="10058400" cy="4222557"/>
          </a:xfrm>
        </p:spPr>
        <p:txBody>
          <a:bodyPr>
            <a:normAutofit fontScale="92500" lnSpcReduction="20000"/>
          </a:bodyPr>
          <a:lstStyle/>
          <a:p>
            <a:endParaRPr lang="en-US" altLang="en-US" dirty="0" smtClean="0"/>
          </a:p>
          <a:p>
            <a:endParaRPr lang="en-US" altLang="en-US" dirty="0" smtClean="0"/>
          </a:p>
          <a:p>
            <a:endParaRPr lang="en-US" altLang="en-US" dirty="0" smtClean="0"/>
          </a:p>
          <a:p>
            <a:endParaRPr lang="en-US" altLang="en-US" dirty="0" smtClean="0"/>
          </a:p>
          <a:p>
            <a:endParaRPr lang="en-US" altLang="en-US" dirty="0" smtClean="0"/>
          </a:p>
          <a:p>
            <a:pPr>
              <a:buFont typeface="Wingdings 2" panose="05020102010507070707" pitchFamily="18" charset="2"/>
              <a:buNone/>
            </a:pPr>
            <a:endParaRPr lang="en-US" altLang="en-US" dirty="0" smtClean="0"/>
          </a:p>
          <a:p>
            <a:pPr>
              <a:buFont typeface="Wingdings 2" panose="05020102010507070707" pitchFamily="18" charset="2"/>
              <a:buNone/>
            </a:pPr>
            <a:endParaRPr lang="en-US" altLang="en-US" dirty="0" smtClean="0"/>
          </a:p>
          <a:p>
            <a:pPr algn="ctr">
              <a:buFont typeface="Wingdings 2" panose="05020102010507070707" pitchFamily="18" charset="2"/>
              <a:buNone/>
            </a:pPr>
            <a:r>
              <a:rPr lang="en-US" altLang="en-US" sz="2800" b="1" dirty="0" smtClean="0"/>
              <a:t>DIRECTOR JOCELYN PATRICE L. DECO</a:t>
            </a:r>
            <a:endParaRPr lang="en-US" altLang="en-US" sz="2800" b="1" dirty="0"/>
          </a:p>
          <a:p>
            <a:pPr algn="ctr">
              <a:buFont typeface="Wingdings 2" panose="05020102010507070707" pitchFamily="18" charset="2"/>
              <a:buNone/>
            </a:pPr>
            <a:r>
              <a:rPr lang="en-US" altLang="en-US" sz="2400" dirty="0"/>
              <a:t>Civil Service Commission</a:t>
            </a:r>
          </a:p>
          <a:p>
            <a:pPr algn="ctr">
              <a:buFont typeface="Wingdings 2" panose="05020102010507070707" pitchFamily="18" charset="2"/>
              <a:buNone/>
            </a:pPr>
            <a:r>
              <a:rPr lang="en-US" altLang="en-US" sz="2400" dirty="0" smtClean="0"/>
              <a:t>QCGUPFO</a:t>
            </a:r>
            <a:endParaRPr lang="en-US" altLang="en-US" sz="2400" dirty="0"/>
          </a:p>
        </p:txBody>
      </p:sp>
      <p:pic>
        <p:nvPicPr>
          <p:cNvPr id="51204" name="Picture 4" descr="pin 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752600"/>
            <a:ext cx="3124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031712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xmlns=""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TM03457496[[fn=Parallax]]</Template>
  <TotalTime>1031</TotalTime>
  <Words>3368</Words>
  <Application>Microsoft Office PowerPoint</Application>
  <PresentationFormat>Custom</PresentationFormat>
  <Paragraphs>519</Paragraphs>
  <Slides>90</Slides>
  <Notes>41</Notes>
  <HiddenSlides>0</HiddenSlides>
  <MMClips>0</MMClips>
  <ScaleCrop>false</ScaleCrop>
  <HeadingPairs>
    <vt:vector size="4" baseType="variant">
      <vt:variant>
        <vt:lpstr>Theme</vt:lpstr>
      </vt:variant>
      <vt:variant>
        <vt:i4>1</vt:i4>
      </vt:variant>
      <vt:variant>
        <vt:lpstr>Slide Titles</vt:lpstr>
      </vt:variant>
      <vt:variant>
        <vt:i4>90</vt:i4>
      </vt:variant>
    </vt:vector>
  </HeadingPairs>
  <TitlesOfParts>
    <vt:vector size="91" baseType="lpstr">
      <vt:lpstr>Parallax</vt:lpstr>
      <vt:lpstr>AGENCY HOSTS</vt:lpstr>
      <vt:lpstr>Q2 Special Sub-cluster meeting June 30, 2015 UP-ISSI Diliman, QC</vt:lpstr>
      <vt:lpstr>AGENDA</vt:lpstr>
      <vt:lpstr>PowerPoint Presentation</vt:lpstr>
      <vt:lpstr>MC 3, 2015-  Amendment to CSC MC No. 2, s. 2013 (Revised SALN Form) </vt:lpstr>
      <vt:lpstr>MC 3, 2015</vt:lpstr>
      <vt:lpstr>Mc 7, 2015</vt:lpstr>
      <vt:lpstr>MC 9, 2015</vt:lpstr>
      <vt:lpstr>MC 9, 2015</vt:lpstr>
      <vt:lpstr>Office Performance &amp; Commitment Review (OPCR) Form</vt:lpstr>
      <vt:lpstr>PowerPoint Presentation</vt:lpstr>
      <vt:lpstr>PowerPoint Presentation</vt:lpstr>
      <vt:lpstr>PowerPoint Presentation</vt:lpstr>
      <vt:lpstr>PowerPoint Presentation</vt:lpstr>
      <vt:lpstr>PowerPoint Presentation</vt:lpstr>
      <vt:lpstr>General Rules</vt:lpstr>
      <vt:lpstr>Individual Performance &amp; Commitment Review (IPCR) Form</vt:lpstr>
      <vt:lpstr>PowerPoint Presentation</vt:lpstr>
      <vt:lpstr>PowerPoint Presentation</vt:lpstr>
      <vt:lpstr>PowerPoint Presentation</vt:lpstr>
      <vt:lpstr>PowerPoint Presentation</vt:lpstr>
      <vt:lpstr>PowerPoint Presentation</vt:lpstr>
      <vt:lpstr>PowerPoint Presentation</vt:lpstr>
      <vt:lpstr>General Rules</vt:lpstr>
      <vt:lpstr>Ratings Dimensions &amp; Ratings Matrix</vt:lpstr>
      <vt:lpstr>PowerPoint Presentation</vt:lpstr>
      <vt:lpstr>What is Rating Dimension?</vt:lpstr>
      <vt:lpstr>Roles &amp; Responsibilities</vt:lpstr>
      <vt:lpstr>Determining Performance Measures</vt:lpstr>
      <vt:lpstr>General Rules</vt:lpstr>
      <vt:lpstr>Determining Targets</vt:lpstr>
      <vt:lpstr>Sources of Targeting</vt:lpstr>
      <vt:lpstr>PowerPoint Presentation</vt:lpstr>
      <vt:lpstr>PowerPoint Presentation</vt:lpstr>
      <vt:lpstr>PowerPoint Presentation</vt:lpstr>
      <vt:lpstr>PowerPoint Presentation</vt:lpstr>
      <vt:lpstr>PowerPoint Presentation</vt:lpstr>
      <vt:lpstr>PowerPoint Presentation</vt:lpstr>
      <vt:lpstr>Rating Scale</vt:lpstr>
      <vt:lpstr> Rating Ranges  (CSC-MC No. 13, series of 1999)</vt:lpstr>
      <vt:lpstr>General Rules</vt:lpstr>
      <vt:lpstr>Monitoring &amp;  Coaching Journal (MCJ)</vt:lpstr>
      <vt:lpstr>PowerPoint Presentation</vt:lpstr>
      <vt:lpstr>Role of the Manager/Leader</vt:lpstr>
      <vt:lpstr>Purpose</vt:lpstr>
      <vt:lpstr>Monitoring/Coaching Journal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 OPCR</dc:title>
  <dc:creator>Noel V. Salumbides</dc:creator>
  <cp:lastModifiedBy>ge</cp:lastModifiedBy>
  <cp:revision>62</cp:revision>
  <dcterms:created xsi:type="dcterms:W3CDTF">2015-03-16T12:48:34Z</dcterms:created>
  <dcterms:modified xsi:type="dcterms:W3CDTF">2015-08-04T21:32:50Z</dcterms:modified>
</cp:coreProperties>
</file>